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257" r:id="rId6"/>
    <p:sldId id="258" r:id="rId7"/>
    <p:sldId id="264" r:id="rId8"/>
    <p:sldId id="260" r:id="rId9"/>
    <p:sldId id="272" r:id="rId10"/>
    <p:sldId id="286" r:id="rId11"/>
    <p:sldId id="275" r:id="rId12"/>
    <p:sldId id="274" r:id="rId13"/>
    <p:sldId id="270" r:id="rId14"/>
    <p:sldId id="278" r:id="rId15"/>
    <p:sldId id="261" r:id="rId16"/>
    <p:sldId id="279" r:id="rId17"/>
    <p:sldId id="281" r:id="rId18"/>
    <p:sldId id="287" r:id="rId19"/>
    <p:sldId id="262" r:id="rId20"/>
    <p:sldId id="282" r:id="rId21"/>
    <p:sldId id="288" r:id="rId22"/>
    <p:sldId id="259" r:id="rId23"/>
    <p:sldId id="284" r:id="rId24"/>
    <p:sldId id="285"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70CA75"/>
    <a:srgbClr val="008F0D"/>
    <a:srgbClr val="404040"/>
    <a:srgbClr val="2626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1" autoAdjust="0"/>
    <p:restoredTop sz="96327" autoAdjust="0"/>
  </p:normalViewPr>
  <p:slideViewPr>
    <p:cSldViewPr snapToGrid="0">
      <p:cViewPr varScale="1">
        <p:scale>
          <a:sx n="63" d="100"/>
          <a:sy n="63" d="100"/>
        </p:scale>
        <p:origin x="102" y="1122"/>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7EA4E-D086-4C33-A887-6CD8B0D8D97A}"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1FABC57A-8A90-4AD4-AF8B-AC6F2DD1D597}">
      <dgm:prSet/>
      <dgm:spPr>
        <a:xfrm>
          <a:off x="0" y="0"/>
          <a:ext cx="8643257" cy="873953"/>
        </a:xfrm>
        <a:prstGeom prst="roundRect">
          <a:avLst/>
        </a:prstGeom>
        <a:solidFill>
          <a:srgbClr val="A7C8CC">
            <a:alpha val="9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0" i="0" baseline="0" dirty="0">
              <a:solidFill>
                <a:srgbClr val="000000"/>
              </a:solidFill>
              <a:latin typeface="Calibri" panose="020F0502020204030204"/>
              <a:ea typeface="+mn-ea"/>
              <a:cs typeface="+mn-cs"/>
            </a:rPr>
            <a:t>Zero capital outlay and off-balance sheet accounting treatment</a:t>
          </a:r>
          <a:endParaRPr lang="en-US" dirty="0">
            <a:solidFill>
              <a:srgbClr val="000000"/>
            </a:solidFill>
            <a:latin typeface="Calibri" panose="020F0502020204030204"/>
            <a:ea typeface="+mn-ea"/>
            <a:cs typeface="+mn-cs"/>
          </a:endParaRPr>
        </a:p>
      </dgm:t>
    </dgm:pt>
    <dgm:pt modelId="{331619F8-CC00-4270-ACF9-D814FFDE9213}" type="parTrans" cxnId="{A8DED999-EABC-47D2-9730-7F161CE6EC33}">
      <dgm:prSet/>
      <dgm:spPr/>
      <dgm:t>
        <a:bodyPr/>
        <a:lstStyle/>
        <a:p>
          <a:endParaRPr lang="en-US">
            <a:solidFill>
              <a:schemeClr val="tx1"/>
            </a:solidFill>
          </a:endParaRPr>
        </a:p>
      </dgm:t>
    </dgm:pt>
    <dgm:pt modelId="{C97A9173-0C9A-47D3-A1E0-1E148DFA3C97}" type="sibTrans" cxnId="{A8DED999-EABC-47D2-9730-7F161CE6EC33}">
      <dgm:prSet/>
      <dgm:spPr/>
      <dgm:t>
        <a:bodyPr/>
        <a:lstStyle/>
        <a:p>
          <a:endParaRPr lang="en-US">
            <a:solidFill>
              <a:schemeClr val="tx1"/>
            </a:solidFill>
          </a:endParaRPr>
        </a:p>
      </dgm:t>
    </dgm:pt>
    <dgm:pt modelId="{065C21CD-E522-4D73-9BC4-86A323F83D99}">
      <dgm:prSet/>
      <dgm:spPr>
        <a:xfrm>
          <a:off x="0" y="942396"/>
          <a:ext cx="8643257" cy="873953"/>
        </a:xfrm>
        <a:prstGeom prst="roundRect">
          <a:avLst/>
        </a:prstGeom>
        <a:solidFill>
          <a:srgbClr val="A7C8CC">
            <a:alpha val="90000"/>
            <a:hueOff val="0"/>
            <a:satOff val="0"/>
            <a:lumOff val="0"/>
            <a:alphaOff val="-1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0" i="0" baseline="0">
              <a:solidFill>
                <a:srgbClr val="000000"/>
              </a:solidFill>
              <a:latin typeface="Calibri" panose="020F0502020204030204"/>
              <a:ea typeface="+mn-ea"/>
              <a:cs typeface="+mn-cs"/>
            </a:rPr>
            <a:t>Cashflow positive from day one (SESA rate is set below current utility rate)</a:t>
          </a:r>
          <a:endParaRPr lang="en-US" dirty="0">
            <a:solidFill>
              <a:srgbClr val="000000"/>
            </a:solidFill>
            <a:latin typeface="Calibri" panose="020F0502020204030204"/>
            <a:ea typeface="+mn-ea"/>
            <a:cs typeface="+mn-cs"/>
          </a:endParaRPr>
        </a:p>
      </dgm:t>
    </dgm:pt>
    <dgm:pt modelId="{3411BD93-E007-4D4F-A0E1-48D8BDC64A8E}" type="parTrans" cxnId="{51DB2F1B-3601-45C9-B9F9-2CAD9884C22C}">
      <dgm:prSet/>
      <dgm:spPr/>
      <dgm:t>
        <a:bodyPr/>
        <a:lstStyle/>
        <a:p>
          <a:endParaRPr lang="en-US">
            <a:solidFill>
              <a:schemeClr val="tx1"/>
            </a:solidFill>
          </a:endParaRPr>
        </a:p>
      </dgm:t>
    </dgm:pt>
    <dgm:pt modelId="{1B760221-F27F-4053-BCC0-E562D47D89B6}" type="sibTrans" cxnId="{51DB2F1B-3601-45C9-B9F9-2CAD9884C22C}">
      <dgm:prSet/>
      <dgm:spPr/>
      <dgm:t>
        <a:bodyPr/>
        <a:lstStyle/>
        <a:p>
          <a:endParaRPr lang="en-US">
            <a:solidFill>
              <a:schemeClr val="tx1"/>
            </a:solidFill>
          </a:endParaRPr>
        </a:p>
      </dgm:t>
    </dgm:pt>
    <dgm:pt modelId="{C9BCC289-0C3F-420B-A73E-B3C7A5B7CECA}">
      <dgm:prSet/>
      <dgm:spPr>
        <a:xfrm>
          <a:off x="0" y="1903904"/>
          <a:ext cx="8643257" cy="873953"/>
        </a:xfrm>
        <a:prstGeom prst="roundRect">
          <a:avLst/>
        </a:prstGeom>
        <a:solidFill>
          <a:srgbClr val="A7C8CC">
            <a:alpha val="90000"/>
            <a:hueOff val="0"/>
            <a:satOff val="0"/>
            <a:lumOff val="0"/>
            <a:alphaOff val="-2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0" i="0" baseline="0">
              <a:solidFill>
                <a:srgbClr val="000000"/>
              </a:solidFill>
              <a:latin typeface="Calibri" panose="020F0502020204030204"/>
              <a:ea typeface="+mn-ea"/>
              <a:cs typeface="+mn-cs"/>
            </a:rPr>
            <a:t>Flexibility to address </a:t>
          </a:r>
          <a:r>
            <a:rPr lang="en-US" b="0" i="0">
              <a:solidFill>
                <a:srgbClr val="000000"/>
              </a:solidFill>
              <a:latin typeface="Calibri" panose="020F0502020204030204"/>
              <a:ea typeface="+mn-ea"/>
              <a:cs typeface="+mn-cs"/>
            </a:rPr>
            <a:t>critical deferred maintenance</a:t>
          </a:r>
          <a:endParaRPr lang="en-US" dirty="0">
            <a:solidFill>
              <a:srgbClr val="000000"/>
            </a:solidFill>
            <a:latin typeface="Calibri" panose="020F0502020204030204"/>
            <a:ea typeface="+mn-ea"/>
            <a:cs typeface="+mn-cs"/>
          </a:endParaRPr>
        </a:p>
      </dgm:t>
    </dgm:pt>
    <dgm:pt modelId="{E4454900-42A7-4AAD-9006-9AC857BBBB8E}" type="parTrans" cxnId="{EECD63C0-A49E-49D1-B8AF-3168915049A6}">
      <dgm:prSet/>
      <dgm:spPr/>
      <dgm:t>
        <a:bodyPr/>
        <a:lstStyle/>
        <a:p>
          <a:endParaRPr lang="en-US">
            <a:solidFill>
              <a:schemeClr val="tx1"/>
            </a:solidFill>
          </a:endParaRPr>
        </a:p>
      </dgm:t>
    </dgm:pt>
    <dgm:pt modelId="{00EDB85C-806C-4919-889B-712134600D92}" type="sibTrans" cxnId="{EECD63C0-A49E-49D1-B8AF-3168915049A6}">
      <dgm:prSet/>
      <dgm:spPr/>
      <dgm:t>
        <a:bodyPr/>
        <a:lstStyle/>
        <a:p>
          <a:endParaRPr lang="en-US">
            <a:solidFill>
              <a:schemeClr val="tx1"/>
            </a:solidFill>
          </a:endParaRPr>
        </a:p>
      </dgm:t>
    </dgm:pt>
    <dgm:pt modelId="{80E50791-A8F9-4627-8B5C-9D2D9DF4CDC4}">
      <dgm:prSet/>
      <dgm:spPr>
        <a:xfrm>
          <a:off x="0" y="2876009"/>
          <a:ext cx="8643257" cy="873953"/>
        </a:xfrm>
        <a:prstGeom prst="roundRect">
          <a:avLst/>
        </a:prstGeom>
        <a:solidFill>
          <a:srgbClr val="A7C8CC">
            <a:alpha val="90000"/>
            <a:hueOff val="0"/>
            <a:satOff val="0"/>
            <a:lumOff val="0"/>
            <a:alphaOff val="-3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0" i="0" baseline="0" dirty="0">
              <a:solidFill>
                <a:srgbClr val="000000"/>
              </a:solidFill>
              <a:latin typeface="Calibri" panose="020F0502020204030204"/>
              <a:ea typeface="+mn-ea"/>
              <a:cs typeface="+mn-cs"/>
            </a:rPr>
            <a:t>Allows organizations to focus their capital and resources on core business operations – Why use your money when you can use Energy as a Service Provider’</a:t>
          </a:r>
          <a:endParaRPr lang="en-US" dirty="0">
            <a:solidFill>
              <a:srgbClr val="000000"/>
            </a:solidFill>
            <a:latin typeface="Calibri" panose="020F0502020204030204"/>
            <a:ea typeface="+mn-ea"/>
            <a:cs typeface="+mn-cs"/>
          </a:endParaRPr>
        </a:p>
      </dgm:t>
    </dgm:pt>
    <dgm:pt modelId="{2E2AC8EE-D74C-4EC2-9053-110698CCB2B9}" type="parTrans" cxnId="{8F63E1DD-F010-4776-819B-236A0496138D}">
      <dgm:prSet/>
      <dgm:spPr/>
      <dgm:t>
        <a:bodyPr/>
        <a:lstStyle/>
        <a:p>
          <a:endParaRPr lang="en-US">
            <a:solidFill>
              <a:schemeClr val="tx1"/>
            </a:solidFill>
          </a:endParaRPr>
        </a:p>
      </dgm:t>
    </dgm:pt>
    <dgm:pt modelId="{D51CCFEC-3677-4858-9C9F-249DB17565B6}" type="sibTrans" cxnId="{8F63E1DD-F010-4776-819B-236A0496138D}">
      <dgm:prSet/>
      <dgm:spPr/>
      <dgm:t>
        <a:bodyPr/>
        <a:lstStyle/>
        <a:p>
          <a:endParaRPr lang="en-US">
            <a:solidFill>
              <a:schemeClr val="tx1"/>
            </a:solidFill>
          </a:endParaRPr>
        </a:p>
      </dgm:t>
    </dgm:pt>
    <dgm:pt modelId="{362BD7C5-4578-403B-AB82-F6F9158E2860}">
      <dgm:prSet/>
      <dgm:spPr>
        <a:xfrm>
          <a:off x="0" y="3863812"/>
          <a:ext cx="8643257" cy="873953"/>
        </a:xfrm>
        <a:prstGeom prst="roundRect">
          <a:avLst/>
        </a:prstGeom>
        <a:solidFill>
          <a:srgbClr val="A7C8CC">
            <a:alpha val="90000"/>
            <a:hueOff val="0"/>
            <a:satOff val="0"/>
            <a:lumOff val="0"/>
            <a:alphaOff val="-4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0" i="0" baseline="0" dirty="0">
              <a:solidFill>
                <a:srgbClr val="000000"/>
              </a:solidFill>
              <a:latin typeface="Calibri" panose="020F0502020204030204"/>
              <a:ea typeface="+mn-ea"/>
              <a:cs typeface="+mn-cs"/>
            </a:rPr>
            <a:t>Sustainability achievement (annual reporting)</a:t>
          </a:r>
          <a:endParaRPr lang="en-US" dirty="0">
            <a:solidFill>
              <a:srgbClr val="000000"/>
            </a:solidFill>
            <a:latin typeface="Calibri" panose="020F0502020204030204"/>
            <a:ea typeface="+mn-ea"/>
            <a:cs typeface="+mn-cs"/>
          </a:endParaRPr>
        </a:p>
      </dgm:t>
    </dgm:pt>
    <dgm:pt modelId="{1280E491-09C7-4EDC-9CD2-7B81B840574D}" type="parTrans" cxnId="{CF0C4B3D-8181-463C-9F4F-2A3D6C0F0C01}">
      <dgm:prSet/>
      <dgm:spPr/>
      <dgm:t>
        <a:bodyPr/>
        <a:lstStyle/>
        <a:p>
          <a:endParaRPr lang="en-US">
            <a:solidFill>
              <a:schemeClr val="tx1"/>
            </a:solidFill>
          </a:endParaRPr>
        </a:p>
      </dgm:t>
    </dgm:pt>
    <dgm:pt modelId="{2800C02B-4949-4008-BFEF-CB04CCDD7617}" type="sibTrans" cxnId="{CF0C4B3D-8181-463C-9F4F-2A3D6C0F0C01}">
      <dgm:prSet/>
      <dgm:spPr/>
      <dgm:t>
        <a:bodyPr/>
        <a:lstStyle/>
        <a:p>
          <a:endParaRPr lang="en-US">
            <a:solidFill>
              <a:schemeClr val="tx1"/>
            </a:solidFill>
          </a:endParaRPr>
        </a:p>
      </dgm:t>
    </dgm:pt>
    <dgm:pt modelId="{22DCF1B1-2031-4E38-A0EB-1853BB17FE6D}" type="pres">
      <dgm:prSet presAssocID="{8A97EA4E-D086-4C33-A887-6CD8B0D8D97A}" presName="linear" presStyleCnt="0">
        <dgm:presLayoutVars>
          <dgm:animLvl val="lvl"/>
          <dgm:resizeHandles val="exact"/>
        </dgm:presLayoutVars>
      </dgm:prSet>
      <dgm:spPr/>
    </dgm:pt>
    <dgm:pt modelId="{41773AC1-03CC-40C1-A652-BCAC653883B0}" type="pres">
      <dgm:prSet presAssocID="{1FABC57A-8A90-4AD4-AF8B-AC6F2DD1D597}" presName="parentText" presStyleLbl="node1" presStyleIdx="0" presStyleCnt="5" custLinFactY="-108767" custLinFactNeighborY="-200000">
        <dgm:presLayoutVars>
          <dgm:chMax val="0"/>
          <dgm:bulletEnabled val="1"/>
        </dgm:presLayoutVars>
      </dgm:prSet>
      <dgm:spPr/>
    </dgm:pt>
    <dgm:pt modelId="{6CB303B9-8CF3-46DE-89F8-BFDF6237A66F}" type="pres">
      <dgm:prSet presAssocID="{C97A9173-0C9A-47D3-A1E0-1E148DFA3C97}" presName="spacer" presStyleCnt="0"/>
      <dgm:spPr/>
    </dgm:pt>
    <dgm:pt modelId="{B807FA14-5EA6-4D3B-BB85-EE4DCF938A52}" type="pres">
      <dgm:prSet presAssocID="{065C21CD-E522-4D73-9BC4-86A323F83D99}" presName="parentText" presStyleLbl="node1" presStyleIdx="1" presStyleCnt="5" custLinFactNeighborX="0" custLinFactNeighborY="-82381">
        <dgm:presLayoutVars>
          <dgm:chMax val="0"/>
          <dgm:bulletEnabled val="1"/>
        </dgm:presLayoutVars>
      </dgm:prSet>
      <dgm:spPr/>
    </dgm:pt>
    <dgm:pt modelId="{3634B311-BA20-467C-BB98-C722B1CB6038}" type="pres">
      <dgm:prSet presAssocID="{1B760221-F27F-4053-BCC0-E562D47D89B6}" presName="spacer" presStyleCnt="0"/>
      <dgm:spPr/>
    </dgm:pt>
    <dgm:pt modelId="{9432E6D9-B81E-4B0A-8E47-E930ED65D7C5}" type="pres">
      <dgm:prSet presAssocID="{C9BCC289-0C3F-420B-A73E-B3C7A5B7CECA}" presName="parentText" presStyleLbl="node1" presStyleIdx="2" presStyleCnt="5" custLinFactNeighborY="-44194">
        <dgm:presLayoutVars>
          <dgm:chMax val="0"/>
          <dgm:bulletEnabled val="1"/>
        </dgm:presLayoutVars>
      </dgm:prSet>
      <dgm:spPr/>
    </dgm:pt>
    <dgm:pt modelId="{21FFC8B0-5DB6-40EC-98F4-D26F2556C85E}" type="pres">
      <dgm:prSet presAssocID="{00EDB85C-806C-4919-889B-712134600D92}" presName="spacer" presStyleCnt="0"/>
      <dgm:spPr/>
    </dgm:pt>
    <dgm:pt modelId="{28A4AF03-8904-4A1F-8D83-22BCFD41B026}" type="pres">
      <dgm:prSet presAssocID="{80E50791-A8F9-4627-8B5C-9D2D9DF4CDC4}" presName="parentText" presStyleLbl="node1" presStyleIdx="3" presStyleCnt="5" custLinFactNeighborY="10716">
        <dgm:presLayoutVars>
          <dgm:chMax val="0"/>
          <dgm:bulletEnabled val="1"/>
        </dgm:presLayoutVars>
      </dgm:prSet>
      <dgm:spPr/>
    </dgm:pt>
    <dgm:pt modelId="{91206F04-C282-4117-8618-2AD3C1AD5C38}" type="pres">
      <dgm:prSet presAssocID="{D51CCFEC-3677-4858-9C9F-249DB17565B6}" presName="spacer" presStyleCnt="0"/>
      <dgm:spPr/>
    </dgm:pt>
    <dgm:pt modelId="{5447F7AD-1970-41AE-AC7B-CA8467640CAF}" type="pres">
      <dgm:prSet presAssocID="{362BD7C5-4578-403B-AB82-F6F9158E2860}" presName="parentText" presStyleLbl="node1" presStyleIdx="4" presStyleCnt="5" custLinFactY="11657" custLinFactNeighborY="100000">
        <dgm:presLayoutVars>
          <dgm:chMax val="0"/>
          <dgm:bulletEnabled val="1"/>
        </dgm:presLayoutVars>
      </dgm:prSet>
      <dgm:spPr/>
    </dgm:pt>
  </dgm:ptLst>
  <dgm:cxnLst>
    <dgm:cxn modelId="{51DB2F1B-3601-45C9-B9F9-2CAD9884C22C}" srcId="{8A97EA4E-D086-4C33-A887-6CD8B0D8D97A}" destId="{065C21CD-E522-4D73-9BC4-86A323F83D99}" srcOrd="1" destOrd="0" parTransId="{3411BD93-E007-4D4F-A0E1-48D8BDC64A8E}" sibTransId="{1B760221-F27F-4053-BCC0-E562D47D89B6}"/>
    <dgm:cxn modelId="{CF0C4B3D-8181-463C-9F4F-2A3D6C0F0C01}" srcId="{8A97EA4E-D086-4C33-A887-6CD8B0D8D97A}" destId="{362BD7C5-4578-403B-AB82-F6F9158E2860}" srcOrd="4" destOrd="0" parTransId="{1280E491-09C7-4EDC-9CD2-7B81B840574D}" sibTransId="{2800C02B-4949-4008-BFEF-CB04CCDD7617}"/>
    <dgm:cxn modelId="{E083F48C-99BF-4DA3-A0AA-FFFC31BE9832}" type="presOf" srcId="{80E50791-A8F9-4627-8B5C-9D2D9DF4CDC4}" destId="{28A4AF03-8904-4A1F-8D83-22BCFD41B026}" srcOrd="0" destOrd="0" presId="urn:microsoft.com/office/officeart/2005/8/layout/vList2"/>
    <dgm:cxn modelId="{60932F94-762C-4148-A278-69FFBC97F9A1}" type="presOf" srcId="{362BD7C5-4578-403B-AB82-F6F9158E2860}" destId="{5447F7AD-1970-41AE-AC7B-CA8467640CAF}" srcOrd="0" destOrd="0" presId="urn:microsoft.com/office/officeart/2005/8/layout/vList2"/>
    <dgm:cxn modelId="{A8DED999-EABC-47D2-9730-7F161CE6EC33}" srcId="{8A97EA4E-D086-4C33-A887-6CD8B0D8D97A}" destId="{1FABC57A-8A90-4AD4-AF8B-AC6F2DD1D597}" srcOrd="0" destOrd="0" parTransId="{331619F8-CC00-4270-ACF9-D814FFDE9213}" sibTransId="{C97A9173-0C9A-47D3-A1E0-1E148DFA3C97}"/>
    <dgm:cxn modelId="{D1D598AE-216C-4590-8765-563B345DBF11}" type="presOf" srcId="{C9BCC289-0C3F-420B-A73E-B3C7A5B7CECA}" destId="{9432E6D9-B81E-4B0A-8E47-E930ED65D7C5}" srcOrd="0" destOrd="0" presId="urn:microsoft.com/office/officeart/2005/8/layout/vList2"/>
    <dgm:cxn modelId="{9C785BB9-F2C6-4E10-AB4C-69BF0CDC8516}" type="presOf" srcId="{1FABC57A-8A90-4AD4-AF8B-AC6F2DD1D597}" destId="{41773AC1-03CC-40C1-A652-BCAC653883B0}" srcOrd="0" destOrd="0" presId="urn:microsoft.com/office/officeart/2005/8/layout/vList2"/>
    <dgm:cxn modelId="{EECD63C0-A49E-49D1-B8AF-3168915049A6}" srcId="{8A97EA4E-D086-4C33-A887-6CD8B0D8D97A}" destId="{C9BCC289-0C3F-420B-A73E-B3C7A5B7CECA}" srcOrd="2" destOrd="0" parTransId="{E4454900-42A7-4AAD-9006-9AC857BBBB8E}" sibTransId="{00EDB85C-806C-4919-889B-712134600D92}"/>
    <dgm:cxn modelId="{554CD5C3-6CE4-4965-9F00-B26E6DB0ADFE}" type="presOf" srcId="{8A97EA4E-D086-4C33-A887-6CD8B0D8D97A}" destId="{22DCF1B1-2031-4E38-A0EB-1853BB17FE6D}" srcOrd="0" destOrd="0" presId="urn:microsoft.com/office/officeart/2005/8/layout/vList2"/>
    <dgm:cxn modelId="{8F63E1DD-F010-4776-819B-236A0496138D}" srcId="{8A97EA4E-D086-4C33-A887-6CD8B0D8D97A}" destId="{80E50791-A8F9-4627-8B5C-9D2D9DF4CDC4}" srcOrd="3" destOrd="0" parTransId="{2E2AC8EE-D74C-4EC2-9053-110698CCB2B9}" sibTransId="{D51CCFEC-3677-4858-9C9F-249DB17565B6}"/>
    <dgm:cxn modelId="{0DF65BF4-BAF2-44CB-84AD-A4D81B8995A8}" type="presOf" srcId="{065C21CD-E522-4D73-9BC4-86A323F83D99}" destId="{B807FA14-5EA6-4D3B-BB85-EE4DCF938A52}" srcOrd="0" destOrd="0" presId="urn:microsoft.com/office/officeart/2005/8/layout/vList2"/>
    <dgm:cxn modelId="{6E325E69-C55A-43B7-9EC3-CC3530FF67A2}" type="presParOf" srcId="{22DCF1B1-2031-4E38-A0EB-1853BB17FE6D}" destId="{41773AC1-03CC-40C1-A652-BCAC653883B0}" srcOrd="0" destOrd="0" presId="urn:microsoft.com/office/officeart/2005/8/layout/vList2"/>
    <dgm:cxn modelId="{1A85318C-5F2B-417D-AA43-700944F9AC8E}" type="presParOf" srcId="{22DCF1B1-2031-4E38-A0EB-1853BB17FE6D}" destId="{6CB303B9-8CF3-46DE-89F8-BFDF6237A66F}" srcOrd="1" destOrd="0" presId="urn:microsoft.com/office/officeart/2005/8/layout/vList2"/>
    <dgm:cxn modelId="{5BD33939-3DC1-494B-9DC9-3E7F39D5D4CB}" type="presParOf" srcId="{22DCF1B1-2031-4E38-A0EB-1853BB17FE6D}" destId="{B807FA14-5EA6-4D3B-BB85-EE4DCF938A52}" srcOrd="2" destOrd="0" presId="urn:microsoft.com/office/officeart/2005/8/layout/vList2"/>
    <dgm:cxn modelId="{91DE26E4-F159-4943-8525-3F0E0AC4BB11}" type="presParOf" srcId="{22DCF1B1-2031-4E38-A0EB-1853BB17FE6D}" destId="{3634B311-BA20-467C-BB98-C722B1CB6038}" srcOrd="3" destOrd="0" presId="urn:microsoft.com/office/officeart/2005/8/layout/vList2"/>
    <dgm:cxn modelId="{72167BE1-46B4-4E43-A0A0-18D4CCF60FA8}" type="presParOf" srcId="{22DCF1B1-2031-4E38-A0EB-1853BB17FE6D}" destId="{9432E6D9-B81E-4B0A-8E47-E930ED65D7C5}" srcOrd="4" destOrd="0" presId="urn:microsoft.com/office/officeart/2005/8/layout/vList2"/>
    <dgm:cxn modelId="{359FCC77-F961-461A-B8F6-E6EA76E3B0F3}" type="presParOf" srcId="{22DCF1B1-2031-4E38-A0EB-1853BB17FE6D}" destId="{21FFC8B0-5DB6-40EC-98F4-D26F2556C85E}" srcOrd="5" destOrd="0" presId="urn:microsoft.com/office/officeart/2005/8/layout/vList2"/>
    <dgm:cxn modelId="{E5C95963-5830-474E-A014-B4A19B8C697D}" type="presParOf" srcId="{22DCF1B1-2031-4E38-A0EB-1853BB17FE6D}" destId="{28A4AF03-8904-4A1F-8D83-22BCFD41B026}" srcOrd="6" destOrd="0" presId="urn:microsoft.com/office/officeart/2005/8/layout/vList2"/>
    <dgm:cxn modelId="{3ACFC99F-D3AB-4984-89AC-22AE5B6EE063}" type="presParOf" srcId="{22DCF1B1-2031-4E38-A0EB-1853BB17FE6D}" destId="{91206F04-C282-4117-8618-2AD3C1AD5C38}" srcOrd="7" destOrd="0" presId="urn:microsoft.com/office/officeart/2005/8/layout/vList2"/>
    <dgm:cxn modelId="{5AAAC8A3-3886-4AD7-B9B9-A0A38EB93A2D}" type="presParOf" srcId="{22DCF1B1-2031-4E38-A0EB-1853BB17FE6D}" destId="{5447F7AD-1970-41AE-AC7B-CA8467640CAF}"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7EA4E-D086-4C33-A887-6CD8B0D8D97A}"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1FABC57A-8A90-4AD4-AF8B-AC6F2DD1D597}">
      <dgm:prSet/>
      <dgm:spPr>
        <a:xfrm>
          <a:off x="0" y="0"/>
          <a:ext cx="8643257" cy="873953"/>
        </a:xfrm>
        <a:prstGeom prst="roundRect">
          <a:avLst/>
        </a:prstGeom>
        <a:solidFill>
          <a:srgbClr val="A7C8CC">
            <a:alpha val="9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0" i="0" baseline="0" dirty="0">
              <a:solidFill>
                <a:srgbClr val="000000"/>
              </a:solidFill>
              <a:latin typeface="Calibri" panose="020F0502020204030204"/>
              <a:ea typeface="+mn-ea"/>
              <a:cs typeface="+mn-cs"/>
            </a:rPr>
            <a:t>Using the SESA can help preserve bond dollars for critical projects instead of paying for lightbulbs. </a:t>
          </a:r>
          <a:endParaRPr lang="en-US" dirty="0">
            <a:solidFill>
              <a:srgbClr val="000000"/>
            </a:solidFill>
            <a:latin typeface="Calibri" panose="020F0502020204030204"/>
            <a:ea typeface="+mn-ea"/>
            <a:cs typeface="+mn-cs"/>
          </a:endParaRPr>
        </a:p>
      </dgm:t>
    </dgm:pt>
    <dgm:pt modelId="{331619F8-CC00-4270-ACF9-D814FFDE9213}" type="parTrans" cxnId="{A8DED999-EABC-47D2-9730-7F161CE6EC33}">
      <dgm:prSet/>
      <dgm:spPr/>
      <dgm:t>
        <a:bodyPr/>
        <a:lstStyle/>
        <a:p>
          <a:endParaRPr lang="en-US">
            <a:solidFill>
              <a:schemeClr val="tx1"/>
            </a:solidFill>
          </a:endParaRPr>
        </a:p>
      </dgm:t>
    </dgm:pt>
    <dgm:pt modelId="{C97A9173-0C9A-47D3-A1E0-1E148DFA3C97}" type="sibTrans" cxnId="{A8DED999-EABC-47D2-9730-7F161CE6EC33}">
      <dgm:prSet/>
      <dgm:spPr/>
      <dgm:t>
        <a:bodyPr/>
        <a:lstStyle/>
        <a:p>
          <a:endParaRPr lang="en-US">
            <a:solidFill>
              <a:schemeClr val="tx1"/>
            </a:solidFill>
          </a:endParaRPr>
        </a:p>
      </dgm:t>
    </dgm:pt>
    <dgm:pt modelId="{065C21CD-E522-4D73-9BC4-86A323F83D99}">
      <dgm:prSet/>
      <dgm:spPr>
        <a:xfrm>
          <a:off x="0" y="942396"/>
          <a:ext cx="8643257" cy="873953"/>
        </a:xfrm>
        <a:prstGeom prst="roundRect">
          <a:avLst/>
        </a:prstGeom>
        <a:solidFill>
          <a:srgbClr val="A7C8CC">
            <a:alpha val="90000"/>
            <a:hueOff val="0"/>
            <a:satOff val="0"/>
            <a:lumOff val="0"/>
            <a:alphaOff val="-1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0" i="0" baseline="0" dirty="0">
              <a:solidFill>
                <a:srgbClr val="000000"/>
              </a:solidFill>
              <a:latin typeface="Calibri" panose="020F0502020204030204"/>
              <a:ea typeface="+mn-ea"/>
              <a:cs typeface="+mn-cs"/>
            </a:rPr>
            <a:t>Public sector customers do not have access to unlimited tax-exempt debt.  There are statutory and policy limits to how much they can issue.  Using a SESA helps preserve their debt capacity for other projects that might be more expensive. </a:t>
          </a:r>
          <a:endParaRPr lang="en-US" dirty="0">
            <a:solidFill>
              <a:srgbClr val="000000"/>
            </a:solidFill>
            <a:latin typeface="Calibri" panose="020F0502020204030204"/>
            <a:ea typeface="+mn-ea"/>
            <a:cs typeface="+mn-cs"/>
          </a:endParaRPr>
        </a:p>
      </dgm:t>
    </dgm:pt>
    <dgm:pt modelId="{3411BD93-E007-4D4F-A0E1-48D8BDC64A8E}" type="parTrans" cxnId="{51DB2F1B-3601-45C9-B9F9-2CAD9884C22C}">
      <dgm:prSet/>
      <dgm:spPr/>
      <dgm:t>
        <a:bodyPr/>
        <a:lstStyle/>
        <a:p>
          <a:endParaRPr lang="en-US">
            <a:solidFill>
              <a:schemeClr val="tx1"/>
            </a:solidFill>
          </a:endParaRPr>
        </a:p>
      </dgm:t>
    </dgm:pt>
    <dgm:pt modelId="{1B760221-F27F-4053-BCC0-E562D47D89B6}" type="sibTrans" cxnId="{51DB2F1B-3601-45C9-B9F9-2CAD9884C22C}">
      <dgm:prSet/>
      <dgm:spPr/>
      <dgm:t>
        <a:bodyPr/>
        <a:lstStyle/>
        <a:p>
          <a:endParaRPr lang="en-US">
            <a:solidFill>
              <a:schemeClr val="tx1"/>
            </a:solidFill>
          </a:endParaRPr>
        </a:p>
      </dgm:t>
    </dgm:pt>
    <dgm:pt modelId="{C9BCC289-0C3F-420B-A73E-B3C7A5B7CECA}">
      <dgm:prSet/>
      <dgm:spPr>
        <a:xfrm>
          <a:off x="0" y="1903904"/>
          <a:ext cx="8643257" cy="873953"/>
        </a:xfrm>
        <a:prstGeom prst="roundRect">
          <a:avLst/>
        </a:prstGeom>
        <a:solidFill>
          <a:srgbClr val="A7C8CC">
            <a:alpha val="90000"/>
            <a:hueOff val="0"/>
            <a:satOff val="0"/>
            <a:lumOff val="0"/>
            <a:alphaOff val="-2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0" i="0" baseline="0" dirty="0">
              <a:solidFill>
                <a:srgbClr val="000000"/>
              </a:solidFill>
              <a:latin typeface="Calibri" panose="020F0502020204030204"/>
              <a:ea typeface="+mn-ea"/>
              <a:cs typeface="+mn-cs"/>
            </a:rPr>
            <a:t>Public sector customers are already very familiar with PPAs and third-party ownership.  It should make the initial conversations easier.</a:t>
          </a:r>
          <a:endParaRPr lang="en-US" dirty="0">
            <a:solidFill>
              <a:srgbClr val="000000"/>
            </a:solidFill>
            <a:latin typeface="Calibri" panose="020F0502020204030204"/>
            <a:ea typeface="+mn-ea"/>
            <a:cs typeface="+mn-cs"/>
          </a:endParaRPr>
        </a:p>
      </dgm:t>
    </dgm:pt>
    <dgm:pt modelId="{E4454900-42A7-4AAD-9006-9AC857BBBB8E}" type="parTrans" cxnId="{EECD63C0-A49E-49D1-B8AF-3168915049A6}">
      <dgm:prSet/>
      <dgm:spPr/>
      <dgm:t>
        <a:bodyPr/>
        <a:lstStyle/>
        <a:p>
          <a:endParaRPr lang="en-US">
            <a:solidFill>
              <a:schemeClr val="tx1"/>
            </a:solidFill>
          </a:endParaRPr>
        </a:p>
      </dgm:t>
    </dgm:pt>
    <dgm:pt modelId="{00EDB85C-806C-4919-889B-712134600D92}" type="sibTrans" cxnId="{EECD63C0-A49E-49D1-B8AF-3168915049A6}">
      <dgm:prSet/>
      <dgm:spPr/>
      <dgm:t>
        <a:bodyPr/>
        <a:lstStyle/>
        <a:p>
          <a:endParaRPr lang="en-US">
            <a:solidFill>
              <a:schemeClr val="tx1"/>
            </a:solidFill>
          </a:endParaRPr>
        </a:p>
      </dgm:t>
    </dgm:pt>
    <dgm:pt modelId="{80E50791-A8F9-4627-8B5C-9D2D9DF4CDC4}">
      <dgm:prSet/>
      <dgm:spPr>
        <a:xfrm>
          <a:off x="0" y="2876009"/>
          <a:ext cx="8643257" cy="873953"/>
        </a:xfrm>
        <a:prstGeom prst="roundRect">
          <a:avLst/>
        </a:prstGeom>
        <a:solidFill>
          <a:srgbClr val="A7C8CC">
            <a:alpha val="90000"/>
            <a:hueOff val="0"/>
            <a:satOff val="0"/>
            <a:lumOff val="0"/>
            <a:alphaOff val="-3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0" i="0" baseline="0" dirty="0">
              <a:solidFill>
                <a:srgbClr val="000000"/>
              </a:solidFill>
              <a:latin typeface="Calibri" panose="020F0502020204030204"/>
              <a:ea typeface="+mn-ea"/>
              <a:cs typeface="+mn-cs"/>
            </a:rPr>
            <a:t>Although COVID relief funds are providing some capital they are likely not to include everything a customer would need and can be used as “prepayments” to enable a larger project. It can be used as the equivalent of a gigantic incentive’</a:t>
          </a:r>
          <a:endParaRPr lang="en-US" dirty="0">
            <a:solidFill>
              <a:srgbClr val="000000"/>
            </a:solidFill>
            <a:latin typeface="Calibri" panose="020F0502020204030204"/>
            <a:ea typeface="+mn-ea"/>
            <a:cs typeface="+mn-cs"/>
          </a:endParaRPr>
        </a:p>
      </dgm:t>
    </dgm:pt>
    <dgm:pt modelId="{2E2AC8EE-D74C-4EC2-9053-110698CCB2B9}" type="parTrans" cxnId="{8F63E1DD-F010-4776-819B-236A0496138D}">
      <dgm:prSet/>
      <dgm:spPr/>
      <dgm:t>
        <a:bodyPr/>
        <a:lstStyle/>
        <a:p>
          <a:endParaRPr lang="en-US">
            <a:solidFill>
              <a:schemeClr val="tx1"/>
            </a:solidFill>
          </a:endParaRPr>
        </a:p>
      </dgm:t>
    </dgm:pt>
    <dgm:pt modelId="{D51CCFEC-3677-4858-9C9F-249DB17565B6}" type="sibTrans" cxnId="{8F63E1DD-F010-4776-819B-236A0496138D}">
      <dgm:prSet/>
      <dgm:spPr/>
      <dgm:t>
        <a:bodyPr/>
        <a:lstStyle/>
        <a:p>
          <a:endParaRPr lang="en-US">
            <a:solidFill>
              <a:schemeClr val="tx1"/>
            </a:solidFill>
          </a:endParaRPr>
        </a:p>
      </dgm:t>
    </dgm:pt>
    <dgm:pt modelId="{22DCF1B1-2031-4E38-A0EB-1853BB17FE6D}" type="pres">
      <dgm:prSet presAssocID="{8A97EA4E-D086-4C33-A887-6CD8B0D8D97A}" presName="linear" presStyleCnt="0">
        <dgm:presLayoutVars>
          <dgm:animLvl val="lvl"/>
          <dgm:resizeHandles val="exact"/>
        </dgm:presLayoutVars>
      </dgm:prSet>
      <dgm:spPr/>
    </dgm:pt>
    <dgm:pt modelId="{41773AC1-03CC-40C1-A652-BCAC653883B0}" type="pres">
      <dgm:prSet presAssocID="{1FABC57A-8A90-4AD4-AF8B-AC6F2DD1D597}" presName="parentText" presStyleLbl="node1" presStyleIdx="0" presStyleCnt="4" custLinFactY="-108767" custLinFactNeighborY="-200000">
        <dgm:presLayoutVars>
          <dgm:chMax val="0"/>
          <dgm:bulletEnabled val="1"/>
        </dgm:presLayoutVars>
      </dgm:prSet>
      <dgm:spPr/>
    </dgm:pt>
    <dgm:pt modelId="{6CB303B9-8CF3-46DE-89F8-BFDF6237A66F}" type="pres">
      <dgm:prSet presAssocID="{C97A9173-0C9A-47D3-A1E0-1E148DFA3C97}" presName="spacer" presStyleCnt="0"/>
      <dgm:spPr/>
    </dgm:pt>
    <dgm:pt modelId="{B807FA14-5EA6-4D3B-BB85-EE4DCF938A52}" type="pres">
      <dgm:prSet presAssocID="{065C21CD-E522-4D73-9BC4-86A323F83D99}" presName="parentText" presStyleLbl="node1" presStyleIdx="1" presStyleCnt="4" custLinFactNeighborX="0" custLinFactNeighborY="-82381">
        <dgm:presLayoutVars>
          <dgm:chMax val="0"/>
          <dgm:bulletEnabled val="1"/>
        </dgm:presLayoutVars>
      </dgm:prSet>
      <dgm:spPr/>
    </dgm:pt>
    <dgm:pt modelId="{3634B311-BA20-467C-BB98-C722B1CB6038}" type="pres">
      <dgm:prSet presAssocID="{1B760221-F27F-4053-BCC0-E562D47D89B6}" presName="spacer" presStyleCnt="0"/>
      <dgm:spPr/>
    </dgm:pt>
    <dgm:pt modelId="{9432E6D9-B81E-4B0A-8E47-E930ED65D7C5}" type="pres">
      <dgm:prSet presAssocID="{C9BCC289-0C3F-420B-A73E-B3C7A5B7CECA}" presName="parentText" presStyleLbl="node1" presStyleIdx="2" presStyleCnt="4" custLinFactNeighborY="-44194">
        <dgm:presLayoutVars>
          <dgm:chMax val="0"/>
          <dgm:bulletEnabled val="1"/>
        </dgm:presLayoutVars>
      </dgm:prSet>
      <dgm:spPr/>
    </dgm:pt>
    <dgm:pt modelId="{21FFC8B0-5DB6-40EC-98F4-D26F2556C85E}" type="pres">
      <dgm:prSet presAssocID="{00EDB85C-806C-4919-889B-712134600D92}" presName="spacer" presStyleCnt="0"/>
      <dgm:spPr/>
    </dgm:pt>
    <dgm:pt modelId="{28A4AF03-8904-4A1F-8D83-22BCFD41B026}" type="pres">
      <dgm:prSet presAssocID="{80E50791-A8F9-4627-8B5C-9D2D9DF4CDC4}" presName="parentText" presStyleLbl="node1" presStyleIdx="3" presStyleCnt="4" custLinFactNeighborY="10716">
        <dgm:presLayoutVars>
          <dgm:chMax val="0"/>
          <dgm:bulletEnabled val="1"/>
        </dgm:presLayoutVars>
      </dgm:prSet>
      <dgm:spPr/>
    </dgm:pt>
  </dgm:ptLst>
  <dgm:cxnLst>
    <dgm:cxn modelId="{51DB2F1B-3601-45C9-B9F9-2CAD9884C22C}" srcId="{8A97EA4E-D086-4C33-A887-6CD8B0D8D97A}" destId="{065C21CD-E522-4D73-9BC4-86A323F83D99}" srcOrd="1" destOrd="0" parTransId="{3411BD93-E007-4D4F-A0E1-48D8BDC64A8E}" sibTransId="{1B760221-F27F-4053-BCC0-E562D47D89B6}"/>
    <dgm:cxn modelId="{E083F48C-99BF-4DA3-A0AA-FFFC31BE9832}" type="presOf" srcId="{80E50791-A8F9-4627-8B5C-9D2D9DF4CDC4}" destId="{28A4AF03-8904-4A1F-8D83-22BCFD41B026}" srcOrd="0" destOrd="0" presId="urn:microsoft.com/office/officeart/2005/8/layout/vList2"/>
    <dgm:cxn modelId="{A8DED999-EABC-47D2-9730-7F161CE6EC33}" srcId="{8A97EA4E-D086-4C33-A887-6CD8B0D8D97A}" destId="{1FABC57A-8A90-4AD4-AF8B-AC6F2DD1D597}" srcOrd="0" destOrd="0" parTransId="{331619F8-CC00-4270-ACF9-D814FFDE9213}" sibTransId="{C97A9173-0C9A-47D3-A1E0-1E148DFA3C97}"/>
    <dgm:cxn modelId="{D1D598AE-216C-4590-8765-563B345DBF11}" type="presOf" srcId="{C9BCC289-0C3F-420B-A73E-B3C7A5B7CECA}" destId="{9432E6D9-B81E-4B0A-8E47-E930ED65D7C5}" srcOrd="0" destOrd="0" presId="urn:microsoft.com/office/officeart/2005/8/layout/vList2"/>
    <dgm:cxn modelId="{9C785BB9-F2C6-4E10-AB4C-69BF0CDC8516}" type="presOf" srcId="{1FABC57A-8A90-4AD4-AF8B-AC6F2DD1D597}" destId="{41773AC1-03CC-40C1-A652-BCAC653883B0}" srcOrd="0" destOrd="0" presId="urn:microsoft.com/office/officeart/2005/8/layout/vList2"/>
    <dgm:cxn modelId="{EECD63C0-A49E-49D1-B8AF-3168915049A6}" srcId="{8A97EA4E-D086-4C33-A887-6CD8B0D8D97A}" destId="{C9BCC289-0C3F-420B-A73E-B3C7A5B7CECA}" srcOrd="2" destOrd="0" parTransId="{E4454900-42A7-4AAD-9006-9AC857BBBB8E}" sibTransId="{00EDB85C-806C-4919-889B-712134600D92}"/>
    <dgm:cxn modelId="{554CD5C3-6CE4-4965-9F00-B26E6DB0ADFE}" type="presOf" srcId="{8A97EA4E-D086-4C33-A887-6CD8B0D8D97A}" destId="{22DCF1B1-2031-4E38-A0EB-1853BB17FE6D}" srcOrd="0" destOrd="0" presId="urn:microsoft.com/office/officeart/2005/8/layout/vList2"/>
    <dgm:cxn modelId="{8F63E1DD-F010-4776-819B-236A0496138D}" srcId="{8A97EA4E-D086-4C33-A887-6CD8B0D8D97A}" destId="{80E50791-A8F9-4627-8B5C-9D2D9DF4CDC4}" srcOrd="3" destOrd="0" parTransId="{2E2AC8EE-D74C-4EC2-9053-110698CCB2B9}" sibTransId="{D51CCFEC-3677-4858-9C9F-249DB17565B6}"/>
    <dgm:cxn modelId="{0DF65BF4-BAF2-44CB-84AD-A4D81B8995A8}" type="presOf" srcId="{065C21CD-E522-4D73-9BC4-86A323F83D99}" destId="{B807FA14-5EA6-4D3B-BB85-EE4DCF938A52}" srcOrd="0" destOrd="0" presId="urn:microsoft.com/office/officeart/2005/8/layout/vList2"/>
    <dgm:cxn modelId="{6E325E69-C55A-43B7-9EC3-CC3530FF67A2}" type="presParOf" srcId="{22DCF1B1-2031-4E38-A0EB-1853BB17FE6D}" destId="{41773AC1-03CC-40C1-A652-BCAC653883B0}" srcOrd="0" destOrd="0" presId="urn:microsoft.com/office/officeart/2005/8/layout/vList2"/>
    <dgm:cxn modelId="{1A85318C-5F2B-417D-AA43-700944F9AC8E}" type="presParOf" srcId="{22DCF1B1-2031-4E38-A0EB-1853BB17FE6D}" destId="{6CB303B9-8CF3-46DE-89F8-BFDF6237A66F}" srcOrd="1" destOrd="0" presId="urn:microsoft.com/office/officeart/2005/8/layout/vList2"/>
    <dgm:cxn modelId="{5BD33939-3DC1-494B-9DC9-3E7F39D5D4CB}" type="presParOf" srcId="{22DCF1B1-2031-4E38-A0EB-1853BB17FE6D}" destId="{B807FA14-5EA6-4D3B-BB85-EE4DCF938A52}" srcOrd="2" destOrd="0" presId="urn:microsoft.com/office/officeart/2005/8/layout/vList2"/>
    <dgm:cxn modelId="{91DE26E4-F159-4943-8525-3F0E0AC4BB11}" type="presParOf" srcId="{22DCF1B1-2031-4E38-A0EB-1853BB17FE6D}" destId="{3634B311-BA20-467C-BB98-C722B1CB6038}" srcOrd="3" destOrd="0" presId="urn:microsoft.com/office/officeart/2005/8/layout/vList2"/>
    <dgm:cxn modelId="{72167BE1-46B4-4E43-A0A0-18D4CCF60FA8}" type="presParOf" srcId="{22DCF1B1-2031-4E38-A0EB-1853BB17FE6D}" destId="{9432E6D9-B81E-4B0A-8E47-E930ED65D7C5}" srcOrd="4" destOrd="0" presId="urn:microsoft.com/office/officeart/2005/8/layout/vList2"/>
    <dgm:cxn modelId="{359FCC77-F961-461A-B8F6-E6EA76E3B0F3}" type="presParOf" srcId="{22DCF1B1-2031-4E38-A0EB-1853BB17FE6D}" destId="{21FFC8B0-5DB6-40EC-98F4-D26F2556C85E}" srcOrd="5" destOrd="0" presId="urn:microsoft.com/office/officeart/2005/8/layout/vList2"/>
    <dgm:cxn modelId="{E5C95963-5830-474E-A014-B4A19B8C697D}" type="presParOf" srcId="{22DCF1B1-2031-4E38-A0EB-1853BB17FE6D}" destId="{28A4AF03-8904-4A1F-8D83-22BCFD41B026}"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73AC1-03CC-40C1-A652-BCAC653883B0}">
      <dsp:nvSpPr>
        <dsp:cNvPr id="0" name=""/>
        <dsp:cNvSpPr/>
      </dsp:nvSpPr>
      <dsp:spPr>
        <a:xfrm>
          <a:off x="0" y="0"/>
          <a:ext cx="8643257" cy="754777"/>
        </a:xfrm>
        <a:prstGeom prst="roundRect">
          <a:avLst/>
        </a:prstGeom>
        <a:solidFill>
          <a:srgbClr val="A7C8CC">
            <a:alpha val="9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solidFill>
                <a:srgbClr val="000000"/>
              </a:solidFill>
              <a:latin typeface="Calibri" panose="020F0502020204030204"/>
              <a:ea typeface="+mn-ea"/>
              <a:cs typeface="+mn-cs"/>
            </a:rPr>
            <a:t>Zero capital outlay and off-balance sheet accounting treatment</a:t>
          </a:r>
          <a:endParaRPr lang="en-US" sz="1900" kern="1200" dirty="0">
            <a:solidFill>
              <a:srgbClr val="000000"/>
            </a:solidFill>
            <a:latin typeface="Calibri" panose="020F0502020204030204"/>
            <a:ea typeface="+mn-ea"/>
            <a:cs typeface="+mn-cs"/>
          </a:endParaRPr>
        </a:p>
      </dsp:txBody>
      <dsp:txXfrm>
        <a:off x="36845" y="36845"/>
        <a:ext cx="8569567" cy="681087"/>
      </dsp:txXfrm>
    </dsp:sp>
    <dsp:sp modelId="{B807FA14-5EA6-4D3B-BB85-EE4DCF938A52}">
      <dsp:nvSpPr>
        <dsp:cNvPr id="0" name=""/>
        <dsp:cNvSpPr/>
      </dsp:nvSpPr>
      <dsp:spPr>
        <a:xfrm>
          <a:off x="0" y="1136917"/>
          <a:ext cx="8643257" cy="754777"/>
        </a:xfrm>
        <a:prstGeom prst="roundRect">
          <a:avLst/>
        </a:prstGeom>
        <a:solidFill>
          <a:srgbClr val="A7C8CC">
            <a:alpha val="90000"/>
            <a:hueOff val="0"/>
            <a:satOff val="0"/>
            <a:lumOff val="0"/>
            <a:alphaOff val="-1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solidFill>
                <a:srgbClr val="000000"/>
              </a:solidFill>
              <a:latin typeface="Calibri" panose="020F0502020204030204"/>
              <a:ea typeface="+mn-ea"/>
              <a:cs typeface="+mn-cs"/>
            </a:rPr>
            <a:t>Cashflow positive from day one (SESA rate is set below current utility rate)</a:t>
          </a:r>
          <a:endParaRPr lang="en-US" sz="1900" kern="1200" dirty="0">
            <a:solidFill>
              <a:srgbClr val="000000"/>
            </a:solidFill>
            <a:latin typeface="Calibri" panose="020F0502020204030204"/>
            <a:ea typeface="+mn-ea"/>
            <a:cs typeface="+mn-cs"/>
          </a:endParaRPr>
        </a:p>
      </dsp:txBody>
      <dsp:txXfrm>
        <a:off x="36845" y="1173762"/>
        <a:ext cx="8569567" cy="681087"/>
      </dsp:txXfrm>
    </dsp:sp>
    <dsp:sp modelId="{9432E6D9-B81E-4B0A-8E47-E930ED65D7C5}">
      <dsp:nvSpPr>
        <dsp:cNvPr id="0" name=""/>
        <dsp:cNvSpPr/>
      </dsp:nvSpPr>
      <dsp:spPr>
        <a:xfrm>
          <a:off x="0" y="1967311"/>
          <a:ext cx="8643257" cy="754777"/>
        </a:xfrm>
        <a:prstGeom prst="roundRect">
          <a:avLst/>
        </a:prstGeom>
        <a:solidFill>
          <a:srgbClr val="A7C8CC">
            <a:alpha val="90000"/>
            <a:hueOff val="0"/>
            <a:satOff val="0"/>
            <a:lumOff val="0"/>
            <a:alphaOff val="-2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solidFill>
                <a:srgbClr val="000000"/>
              </a:solidFill>
              <a:latin typeface="Calibri" panose="020F0502020204030204"/>
              <a:ea typeface="+mn-ea"/>
              <a:cs typeface="+mn-cs"/>
            </a:rPr>
            <a:t>Flexibility to address </a:t>
          </a:r>
          <a:r>
            <a:rPr lang="en-US" sz="1900" b="0" i="0" kern="1200">
              <a:solidFill>
                <a:srgbClr val="000000"/>
              </a:solidFill>
              <a:latin typeface="Calibri" panose="020F0502020204030204"/>
              <a:ea typeface="+mn-ea"/>
              <a:cs typeface="+mn-cs"/>
            </a:rPr>
            <a:t>critical deferred maintenance</a:t>
          </a:r>
          <a:endParaRPr lang="en-US" sz="1900" kern="1200" dirty="0">
            <a:solidFill>
              <a:srgbClr val="000000"/>
            </a:solidFill>
            <a:latin typeface="Calibri" panose="020F0502020204030204"/>
            <a:ea typeface="+mn-ea"/>
            <a:cs typeface="+mn-cs"/>
          </a:endParaRPr>
        </a:p>
      </dsp:txBody>
      <dsp:txXfrm>
        <a:off x="36845" y="2004156"/>
        <a:ext cx="8569567" cy="681087"/>
      </dsp:txXfrm>
    </dsp:sp>
    <dsp:sp modelId="{28A4AF03-8904-4A1F-8D83-22BCFD41B026}">
      <dsp:nvSpPr>
        <dsp:cNvPr id="0" name=""/>
        <dsp:cNvSpPr/>
      </dsp:nvSpPr>
      <dsp:spPr>
        <a:xfrm>
          <a:off x="0" y="2806855"/>
          <a:ext cx="8643257" cy="754777"/>
        </a:xfrm>
        <a:prstGeom prst="roundRect">
          <a:avLst/>
        </a:prstGeom>
        <a:solidFill>
          <a:srgbClr val="A7C8CC">
            <a:alpha val="90000"/>
            <a:hueOff val="0"/>
            <a:satOff val="0"/>
            <a:lumOff val="0"/>
            <a:alphaOff val="-3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solidFill>
                <a:srgbClr val="000000"/>
              </a:solidFill>
              <a:latin typeface="Calibri" panose="020F0502020204030204"/>
              <a:ea typeface="+mn-ea"/>
              <a:cs typeface="+mn-cs"/>
            </a:rPr>
            <a:t>Allows organizations to focus their capital and resources on core business operations – Why use your money when you can use Energy as a Service Provider’</a:t>
          </a:r>
          <a:endParaRPr lang="en-US" sz="1900" kern="1200" dirty="0">
            <a:solidFill>
              <a:srgbClr val="000000"/>
            </a:solidFill>
            <a:latin typeface="Calibri" panose="020F0502020204030204"/>
            <a:ea typeface="+mn-ea"/>
            <a:cs typeface="+mn-cs"/>
          </a:endParaRPr>
        </a:p>
      </dsp:txBody>
      <dsp:txXfrm>
        <a:off x="36845" y="2843700"/>
        <a:ext cx="8569567" cy="681087"/>
      </dsp:txXfrm>
    </dsp:sp>
    <dsp:sp modelId="{5447F7AD-1970-41AE-AC7B-CA8467640CAF}">
      <dsp:nvSpPr>
        <dsp:cNvPr id="0" name=""/>
        <dsp:cNvSpPr/>
      </dsp:nvSpPr>
      <dsp:spPr>
        <a:xfrm>
          <a:off x="0" y="3753194"/>
          <a:ext cx="8643257" cy="754777"/>
        </a:xfrm>
        <a:prstGeom prst="roundRect">
          <a:avLst/>
        </a:prstGeom>
        <a:solidFill>
          <a:srgbClr val="A7C8CC">
            <a:alpha val="90000"/>
            <a:hueOff val="0"/>
            <a:satOff val="0"/>
            <a:lumOff val="0"/>
            <a:alphaOff val="-4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solidFill>
                <a:srgbClr val="000000"/>
              </a:solidFill>
              <a:latin typeface="Calibri" panose="020F0502020204030204"/>
              <a:ea typeface="+mn-ea"/>
              <a:cs typeface="+mn-cs"/>
            </a:rPr>
            <a:t>Sustainability achievement (annual reporting)</a:t>
          </a:r>
          <a:endParaRPr lang="en-US" sz="1900" kern="1200" dirty="0">
            <a:solidFill>
              <a:srgbClr val="000000"/>
            </a:solidFill>
            <a:latin typeface="Calibri" panose="020F0502020204030204"/>
            <a:ea typeface="+mn-ea"/>
            <a:cs typeface="+mn-cs"/>
          </a:endParaRPr>
        </a:p>
      </dsp:txBody>
      <dsp:txXfrm>
        <a:off x="36845" y="3790039"/>
        <a:ext cx="8569567"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73AC1-03CC-40C1-A652-BCAC653883B0}">
      <dsp:nvSpPr>
        <dsp:cNvPr id="0" name=""/>
        <dsp:cNvSpPr/>
      </dsp:nvSpPr>
      <dsp:spPr>
        <a:xfrm>
          <a:off x="0" y="0"/>
          <a:ext cx="8643257" cy="1118812"/>
        </a:xfrm>
        <a:prstGeom prst="roundRect">
          <a:avLst/>
        </a:prstGeom>
        <a:solidFill>
          <a:srgbClr val="A7C8CC">
            <a:alpha val="9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solidFill>
                <a:srgbClr val="000000"/>
              </a:solidFill>
              <a:latin typeface="Calibri" panose="020F0502020204030204"/>
              <a:ea typeface="+mn-ea"/>
              <a:cs typeface="+mn-cs"/>
            </a:rPr>
            <a:t>Using the SESA can help preserve bond dollars for critical projects instead of paying for lightbulbs. </a:t>
          </a:r>
          <a:endParaRPr lang="en-US" sz="2000" kern="1200" dirty="0">
            <a:solidFill>
              <a:srgbClr val="000000"/>
            </a:solidFill>
            <a:latin typeface="Calibri" panose="020F0502020204030204"/>
            <a:ea typeface="+mn-ea"/>
            <a:cs typeface="+mn-cs"/>
          </a:endParaRPr>
        </a:p>
      </dsp:txBody>
      <dsp:txXfrm>
        <a:off x="54616" y="54616"/>
        <a:ext cx="8534025" cy="1009580"/>
      </dsp:txXfrm>
    </dsp:sp>
    <dsp:sp modelId="{B807FA14-5EA6-4D3B-BB85-EE4DCF938A52}">
      <dsp:nvSpPr>
        <dsp:cNvPr id="0" name=""/>
        <dsp:cNvSpPr/>
      </dsp:nvSpPr>
      <dsp:spPr>
        <a:xfrm>
          <a:off x="0" y="1173819"/>
          <a:ext cx="8643257" cy="1118812"/>
        </a:xfrm>
        <a:prstGeom prst="roundRect">
          <a:avLst/>
        </a:prstGeom>
        <a:solidFill>
          <a:srgbClr val="A7C8CC">
            <a:alpha val="90000"/>
            <a:hueOff val="0"/>
            <a:satOff val="0"/>
            <a:lumOff val="0"/>
            <a:alphaOff val="-1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solidFill>
                <a:srgbClr val="000000"/>
              </a:solidFill>
              <a:latin typeface="Calibri" panose="020F0502020204030204"/>
              <a:ea typeface="+mn-ea"/>
              <a:cs typeface="+mn-cs"/>
            </a:rPr>
            <a:t>Public sector customers do not have access to unlimited tax-exempt debt.  There are statutory and policy limits to how much they can issue.  Using a SESA helps preserve their debt capacity for other projects that might be more expensive. </a:t>
          </a:r>
          <a:endParaRPr lang="en-US" sz="2000" kern="1200" dirty="0">
            <a:solidFill>
              <a:srgbClr val="000000"/>
            </a:solidFill>
            <a:latin typeface="Calibri" panose="020F0502020204030204"/>
            <a:ea typeface="+mn-ea"/>
            <a:cs typeface="+mn-cs"/>
          </a:endParaRPr>
        </a:p>
      </dsp:txBody>
      <dsp:txXfrm>
        <a:off x="54616" y="1228435"/>
        <a:ext cx="8534025" cy="1009580"/>
      </dsp:txXfrm>
    </dsp:sp>
    <dsp:sp modelId="{9432E6D9-B81E-4B0A-8E47-E930ED65D7C5}">
      <dsp:nvSpPr>
        <dsp:cNvPr id="0" name=""/>
        <dsp:cNvSpPr/>
      </dsp:nvSpPr>
      <dsp:spPr>
        <a:xfrm>
          <a:off x="0" y="2372227"/>
          <a:ext cx="8643257" cy="1118812"/>
        </a:xfrm>
        <a:prstGeom prst="roundRect">
          <a:avLst/>
        </a:prstGeom>
        <a:solidFill>
          <a:srgbClr val="A7C8CC">
            <a:alpha val="90000"/>
            <a:hueOff val="0"/>
            <a:satOff val="0"/>
            <a:lumOff val="0"/>
            <a:alphaOff val="-2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solidFill>
                <a:srgbClr val="000000"/>
              </a:solidFill>
              <a:latin typeface="Calibri" panose="020F0502020204030204"/>
              <a:ea typeface="+mn-ea"/>
              <a:cs typeface="+mn-cs"/>
            </a:rPr>
            <a:t>Public sector customers are already very familiar with PPAs and third-party ownership.  It should make the initial conversations easier.</a:t>
          </a:r>
          <a:endParaRPr lang="en-US" sz="2000" kern="1200" dirty="0">
            <a:solidFill>
              <a:srgbClr val="000000"/>
            </a:solidFill>
            <a:latin typeface="Calibri" panose="020F0502020204030204"/>
            <a:ea typeface="+mn-ea"/>
            <a:cs typeface="+mn-cs"/>
          </a:endParaRPr>
        </a:p>
      </dsp:txBody>
      <dsp:txXfrm>
        <a:off x="54616" y="2426843"/>
        <a:ext cx="8534025" cy="1009580"/>
      </dsp:txXfrm>
    </dsp:sp>
    <dsp:sp modelId="{28A4AF03-8904-4A1F-8D83-22BCFD41B026}">
      <dsp:nvSpPr>
        <dsp:cNvPr id="0" name=""/>
        <dsp:cNvSpPr/>
      </dsp:nvSpPr>
      <dsp:spPr>
        <a:xfrm>
          <a:off x="0" y="3580267"/>
          <a:ext cx="8643257" cy="1118812"/>
        </a:xfrm>
        <a:prstGeom prst="roundRect">
          <a:avLst/>
        </a:prstGeom>
        <a:solidFill>
          <a:srgbClr val="A7C8CC">
            <a:alpha val="90000"/>
            <a:hueOff val="0"/>
            <a:satOff val="0"/>
            <a:lumOff val="0"/>
            <a:alphaOff val="-3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solidFill>
                <a:srgbClr val="000000"/>
              </a:solidFill>
              <a:latin typeface="Calibri" panose="020F0502020204030204"/>
              <a:ea typeface="+mn-ea"/>
              <a:cs typeface="+mn-cs"/>
            </a:rPr>
            <a:t>Although COVID relief funds are providing some capital they are likely not to include everything a customer would need and can be used as “prepayments” to enable a larger project. It can be used as the equivalent of a gigantic incentive’</a:t>
          </a:r>
          <a:endParaRPr lang="en-US" sz="2000" kern="1200" dirty="0">
            <a:solidFill>
              <a:srgbClr val="000000"/>
            </a:solidFill>
            <a:latin typeface="Calibri" panose="020F0502020204030204"/>
            <a:ea typeface="+mn-ea"/>
            <a:cs typeface="+mn-cs"/>
          </a:endParaRPr>
        </a:p>
      </dsp:txBody>
      <dsp:txXfrm>
        <a:off x="54616" y="3634883"/>
        <a:ext cx="8534025" cy="100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3/17/2022</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3/17/2022</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1"/>
      </p:bgRef>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dirty="0"/>
              <a:t>Click to edit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008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rgbClr val="008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solidFill>
            <a:srgbClr val="70C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 name="Picture 8" descr="A picture containing histogram&#10;&#10;Description automatically generated">
            <a:extLst>
              <a:ext uri="{FF2B5EF4-FFF2-40B4-BE49-F238E27FC236}">
                <a16:creationId xmlns:a16="http://schemas.microsoft.com/office/drawing/2014/main" id="{1F14BBD1-1538-A84C-ACC5-91DC3F1551DC}"/>
              </a:ext>
            </a:extLst>
          </p:cNvPr>
          <p:cNvPicPr>
            <a:picLocks noChangeAspect="1"/>
          </p:cNvPicPr>
          <p:nvPr userDrawn="1"/>
        </p:nvPicPr>
        <p:blipFill>
          <a:blip r:embed="rId2"/>
          <a:stretch>
            <a:fillRect/>
          </a:stretch>
        </p:blipFill>
        <p:spPr>
          <a:xfrm>
            <a:off x="9864909" y="5974005"/>
            <a:ext cx="1810286" cy="883995"/>
          </a:xfrm>
          <a:prstGeom prst="rect">
            <a:avLst/>
          </a:prstGeom>
        </p:spPr>
      </p:pic>
    </p:spTree>
    <p:extLst>
      <p:ext uri="{BB962C8B-B14F-4D97-AF65-F5344CB8AC3E}">
        <p14:creationId xmlns:p14="http://schemas.microsoft.com/office/powerpoint/2010/main" val="13340384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rgbClr val="70C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rgbClr val="70C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Ref idx="1001">
        <a:schemeClr val="bg1"/>
      </p:bgRef>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solidFill>
            <a:srgbClr val="70C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008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rgbClr val="008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20000" y="1779206"/>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20000" y="2286554"/>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288000" y="1779731"/>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87887" y="2283731"/>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19800" y="1571834"/>
            <a:ext cx="1984175" cy="114824"/>
          </a:xfrm>
          <a:prstGeom prst="rect">
            <a:avLst/>
          </a:prstGeom>
          <a:solidFill>
            <a:srgbClr val="70C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87887" y="1571834"/>
            <a:ext cx="1984175" cy="114824"/>
          </a:xfrm>
          <a:prstGeom prst="rect">
            <a:avLst/>
          </a:prstGeom>
          <a:solidFill>
            <a:srgbClr val="70C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1"/>
      </p:bgRef>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348870" y="2798354"/>
            <a:ext cx="384313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dirty="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43135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Dr. Timothy D. Unruh</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timothy.unruh@naesco.org</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naesco.org</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rgbClr val="008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008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348870" y="2682550"/>
            <a:ext cx="3843130" cy="118186"/>
          </a:xfrm>
          <a:prstGeom prst="rect">
            <a:avLst/>
          </a:prstGeom>
          <a:solidFill>
            <a:srgbClr val="70C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1800" y="1512000"/>
            <a:ext cx="11328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dirty="0"/>
              <a:t>Click to edit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008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rgbClr val="008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solidFill>
            <a:srgbClr val="70C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 name="Picture 8" descr="A picture containing histogram&#10;&#10;Description automatically generated">
            <a:extLst>
              <a:ext uri="{FF2B5EF4-FFF2-40B4-BE49-F238E27FC236}">
                <a16:creationId xmlns:a16="http://schemas.microsoft.com/office/drawing/2014/main" id="{42472FA8-B60F-344A-96C1-813EA5FDA3EE}"/>
              </a:ext>
            </a:extLst>
          </p:cNvPr>
          <p:cNvPicPr>
            <a:picLocks noChangeAspect="1"/>
          </p:cNvPicPr>
          <p:nvPr userDrawn="1"/>
        </p:nvPicPr>
        <p:blipFill>
          <a:blip r:embed="rId2"/>
          <a:stretch>
            <a:fillRect/>
          </a:stretch>
        </p:blipFill>
        <p:spPr>
          <a:xfrm>
            <a:off x="9864906" y="5977944"/>
            <a:ext cx="1810286" cy="883995"/>
          </a:xfrm>
          <a:prstGeom prst="rect">
            <a:avLst/>
          </a:prstGeom>
        </p:spPr>
      </p:pic>
    </p:spTree>
    <p:extLst>
      <p:ext uri="{BB962C8B-B14F-4D97-AF65-F5344CB8AC3E}">
        <p14:creationId xmlns:p14="http://schemas.microsoft.com/office/powerpoint/2010/main" val="8577601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45"/>
            <a:ext cx="9780102" cy="432006"/>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dirty="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1998" y="1221332"/>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latin typeface="Raleway ExtraLight" panose="020B0303030101060003" pitchFamily="34" charset="77"/>
              </a:defRPr>
            </a:lvl1pPr>
          </a:lstStyle>
          <a:p>
            <a:r>
              <a:rPr lang="en-US" dirty="0"/>
              <a:t>Add a footer</a:t>
            </a:r>
            <a:endParaRPr lang="en-US" dirty="0">
              <a:latin typeface="Raleway ExtraLight" panose="020B0303030101060003" pitchFamily="34" charset="77"/>
            </a:endParaRP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Raleway ExtraLight" panose="020B0303030101060003" pitchFamily="34" charset="77"/>
              </a:defRPr>
            </a:lvl1pPr>
          </a:lstStyle>
          <a:p>
            <a:fld id="{19B51A1E-902D-48AF-9020-955120F399B6}" type="slidenum">
              <a:rPr lang="en-US" smtClean="0"/>
              <a:pPr/>
              <a:t>‹#›</a:t>
            </a:fld>
            <a:endParaRPr lang="en-US" dirty="0">
              <a:latin typeface="Raleway ExtraLight" panose="020B0303030101060003" pitchFamily="34" charset="77"/>
            </a:endParaRP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rgbClr val="008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rgbClr val="008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histogram&#10;&#10;Description automatically generated">
            <a:extLst>
              <a:ext uri="{FF2B5EF4-FFF2-40B4-BE49-F238E27FC236}">
                <a16:creationId xmlns:a16="http://schemas.microsoft.com/office/drawing/2014/main" id="{C585596E-E8A1-2E47-A145-3FBA111AB30E}"/>
              </a:ext>
            </a:extLst>
          </p:cNvPr>
          <p:cNvPicPr>
            <a:picLocks noChangeAspect="1"/>
          </p:cNvPicPr>
          <p:nvPr userDrawn="1"/>
        </p:nvPicPr>
        <p:blipFill>
          <a:blip r:embed="rId15"/>
          <a:stretch>
            <a:fillRect/>
          </a:stretch>
        </p:blipFill>
        <p:spPr>
          <a:xfrm>
            <a:off x="9864906" y="5977944"/>
            <a:ext cx="1810286" cy="883995"/>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9" r:id="rId3"/>
    <p:sldLayoutId id="2147483664" r:id="rId4"/>
    <p:sldLayoutId id="2147483650" r:id="rId5"/>
    <p:sldLayoutId id="2147483652" r:id="rId6"/>
    <p:sldLayoutId id="2147483656" r:id="rId7"/>
    <p:sldLayoutId id="2147483657" r:id="rId8"/>
    <p:sldLayoutId id="2147483667" r:id="rId9"/>
    <p:sldLayoutId id="2147483669" r:id="rId10"/>
    <p:sldLayoutId id="2147483670" r:id="rId11"/>
    <p:sldLayoutId id="2147483673" r:id="rId12"/>
    <p:sldLayoutId id="2147483674" r:id="rId13"/>
  </p:sldLayoutIdLst>
  <p:hf hdr="0" dt="0"/>
  <p:txStyles>
    <p:titleStyle>
      <a:lvl1pPr algn="l" defTabSz="914400" rtl="0" eaLnBrk="1" latinLnBrk="0" hangingPunct="1">
        <a:lnSpc>
          <a:spcPct val="90000"/>
        </a:lnSpc>
        <a:spcBef>
          <a:spcPct val="0"/>
        </a:spcBef>
        <a:buNone/>
        <a:defRPr sz="3200" b="1" i="0" kern="1200" spc="-15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Raleway ExtraLight" panose="020B0303030101060003" pitchFamily="34" charset="77"/>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Raleway ExtraLight" panose="020B0303030101060003" pitchFamily="34" charset="77"/>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Raleway ExtraLight" panose="020B0303030101060003" pitchFamily="34" charset="77"/>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Raleway ExtraLight" panose="020B0303030101060003" pitchFamily="34" charset="77"/>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Raleway ExtraLight" panose="020B03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0.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picture containing outdoor, building, city&#10;&#10;Description automatically generated">
            <a:extLst>
              <a:ext uri="{FF2B5EF4-FFF2-40B4-BE49-F238E27FC236}">
                <a16:creationId xmlns:a16="http://schemas.microsoft.com/office/drawing/2014/main" id="{04BF1A01-03E6-B84C-95BE-C5FE472DDD97}"/>
              </a:ext>
            </a:extLst>
          </p:cNvPr>
          <p:cNvPicPr>
            <a:picLocks noGrp="1" noChangeAspect="1"/>
          </p:cNvPicPr>
          <p:nvPr>
            <p:ph type="pic" sz="quarter" idx="10"/>
          </p:nvPr>
        </p:nvPicPr>
        <p:blipFill>
          <a:blip r:embed="rId2">
            <a:grayscl/>
          </a:blip>
          <a:srcRect t="4031" b="4031"/>
          <a:stretch>
            <a:fillRect/>
          </a:stretch>
        </p:blipFill>
        <p:spPr/>
      </p:pic>
      <p:sp>
        <p:nvSpPr>
          <p:cNvPr id="3" name="Title 2">
            <a:extLst>
              <a:ext uri="{FF2B5EF4-FFF2-40B4-BE49-F238E27FC236}">
                <a16:creationId xmlns:a16="http://schemas.microsoft.com/office/drawing/2014/main" id="{25AF94A8-8EB0-E743-A7E8-3CD1A9A8C152}"/>
              </a:ext>
            </a:extLst>
          </p:cNvPr>
          <p:cNvSpPr>
            <a:spLocks noGrp="1"/>
          </p:cNvSpPr>
          <p:nvPr>
            <p:ph type="ctrTitle"/>
          </p:nvPr>
        </p:nvSpPr>
        <p:spPr>
          <a:xfrm>
            <a:off x="3200400" y="1438084"/>
            <a:ext cx="8991600" cy="1261295"/>
          </a:xfrm>
        </p:spPr>
        <p:txBody>
          <a:bodyPr/>
          <a:lstStyle/>
          <a:p>
            <a:r>
              <a:rPr lang="en-US" sz="4400" dirty="0"/>
              <a:t>Sustainable Energy as a Service</a:t>
            </a:r>
          </a:p>
        </p:txBody>
      </p:sp>
      <p:sp>
        <p:nvSpPr>
          <p:cNvPr id="4" name="Subtitle 3">
            <a:extLst>
              <a:ext uri="{FF2B5EF4-FFF2-40B4-BE49-F238E27FC236}">
                <a16:creationId xmlns:a16="http://schemas.microsoft.com/office/drawing/2014/main" id="{5A1020E2-0C19-A447-B206-3C5938CA9D6A}"/>
              </a:ext>
            </a:extLst>
          </p:cNvPr>
          <p:cNvSpPr>
            <a:spLocks noGrp="1"/>
          </p:cNvSpPr>
          <p:nvPr>
            <p:ph type="subTitle" idx="1"/>
          </p:nvPr>
        </p:nvSpPr>
        <p:spPr>
          <a:xfrm>
            <a:off x="3200400" y="2699379"/>
            <a:ext cx="6580188" cy="580921"/>
          </a:xfrm>
        </p:spPr>
        <p:txBody>
          <a:bodyPr/>
          <a:lstStyle/>
          <a:p>
            <a:r>
              <a:rPr lang="en-US" dirty="0"/>
              <a:t>F</a:t>
            </a:r>
            <a:r>
              <a:rPr lang="en-US" sz="1800" dirty="0"/>
              <a:t>or the Public Sector</a:t>
            </a:r>
            <a:endParaRPr lang="en-US" dirty="0"/>
          </a:p>
        </p:txBody>
      </p:sp>
    </p:spTree>
    <p:extLst>
      <p:ext uri="{BB962C8B-B14F-4D97-AF65-F5344CB8AC3E}">
        <p14:creationId xmlns:p14="http://schemas.microsoft.com/office/powerpoint/2010/main" val="2580488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857F-83E1-9B46-AD1C-F61C61EF256A}"/>
              </a:ext>
            </a:extLst>
          </p:cNvPr>
          <p:cNvSpPr>
            <a:spLocks noGrp="1"/>
          </p:cNvSpPr>
          <p:nvPr>
            <p:ph type="title"/>
          </p:nvPr>
        </p:nvSpPr>
        <p:spPr/>
        <p:txBody>
          <a:bodyPr/>
          <a:lstStyle/>
          <a:p>
            <a:r>
              <a:rPr lang="en-US" dirty="0"/>
              <a:t>The Development Process</a:t>
            </a:r>
          </a:p>
        </p:txBody>
      </p:sp>
      <p:sp>
        <p:nvSpPr>
          <p:cNvPr id="8" name="Slide Number Placeholder 7">
            <a:extLst>
              <a:ext uri="{FF2B5EF4-FFF2-40B4-BE49-F238E27FC236}">
                <a16:creationId xmlns:a16="http://schemas.microsoft.com/office/drawing/2014/main" id="{29BF17BE-C508-9B48-85FF-F81F712458F3}"/>
              </a:ext>
            </a:extLst>
          </p:cNvPr>
          <p:cNvSpPr>
            <a:spLocks noGrp="1"/>
          </p:cNvSpPr>
          <p:nvPr>
            <p:ph type="sldNum" sz="quarter" idx="15"/>
          </p:nvPr>
        </p:nvSpPr>
        <p:spPr/>
        <p:txBody>
          <a:bodyPr/>
          <a:lstStyle/>
          <a:p>
            <a:fld id="{19B51A1E-902D-48AF-9020-955120F399B6}" type="slidenum">
              <a:rPr lang="en-US" noProof="0" smtClean="0"/>
              <a:pPr/>
              <a:t>10</a:t>
            </a:fld>
            <a:endParaRPr lang="en-US" noProof="0" dirty="0"/>
          </a:p>
        </p:txBody>
      </p:sp>
      <p:sp>
        <p:nvSpPr>
          <p:cNvPr id="9" name="TextBox 8">
            <a:extLst>
              <a:ext uri="{FF2B5EF4-FFF2-40B4-BE49-F238E27FC236}">
                <a16:creationId xmlns:a16="http://schemas.microsoft.com/office/drawing/2014/main" id="{508540F6-031D-4829-86AA-E3812760CEAB}"/>
              </a:ext>
            </a:extLst>
          </p:cNvPr>
          <p:cNvSpPr txBox="1"/>
          <p:nvPr/>
        </p:nvSpPr>
        <p:spPr>
          <a:xfrm>
            <a:off x="1834395" y="2347783"/>
            <a:ext cx="2402710" cy="3841308"/>
          </a:xfrm>
          <a:prstGeom prst="rect">
            <a:avLst/>
          </a:prstGeom>
          <a:noFill/>
          <a:effectLst/>
        </p:spPr>
        <p:txBody>
          <a:bodyPr wrap="square" lIns="0" tIns="0" rIns="0" bIns="0" rtlCol="0">
            <a:spAutoFit/>
          </a:bodyPr>
          <a:lstStyle/>
          <a:p>
            <a:pPr marL="234950" indent="-234950">
              <a:lnSpc>
                <a:spcPct val="114000"/>
              </a:lnSpc>
              <a:spcBef>
                <a:spcPts val="1000"/>
              </a:spcBef>
              <a:spcAft>
                <a:spcPts val="1000"/>
              </a:spcAft>
              <a:buClr>
                <a:srgbClr val="D1462A"/>
              </a:buClr>
              <a:buSzPct val="70000"/>
              <a:buBlip>
                <a:blip r:embed="rId2"/>
              </a:buBlip>
              <a:defRPr/>
            </a:pPr>
            <a:r>
              <a:rPr lang="en-US" sz="1600" dirty="0">
                <a:solidFill>
                  <a:schemeClr val="tx2"/>
                </a:solidFill>
                <a:latin typeface="Sharp Sans Medium" pitchFamily="2" charset="77"/>
                <a:ea typeface="Sharp Sans Medium" pitchFamily="2" charset="77"/>
                <a:cs typeface="Sharp Sans Medium" pitchFamily="2" charset="77"/>
              </a:rPr>
              <a:t>Evaluate the existing infrastructure</a:t>
            </a:r>
          </a:p>
          <a:p>
            <a:pPr marL="234950" indent="-234950">
              <a:lnSpc>
                <a:spcPct val="114000"/>
              </a:lnSpc>
              <a:spcBef>
                <a:spcPts val="1000"/>
              </a:spcBef>
              <a:spcAft>
                <a:spcPts val="1000"/>
              </a:spcAft>
              <a:buClr>
                <a:srgbClr val="D1462A"/>
              </a:buClr>
              <a:buSzPct val="70000"/>
              <a:buBlip>
                <a:blip r:embed="rId2"/>
              </a:buBlip>
              <a:defRPr/>
            </a:pPr>
            <a:r>
              <a:rPr lang="en-US" sz="1600" dirty="0">
                <a:solidFill>
                  <a:schemeClr val="tx2"/>
                </a:solidFill>
                <a:latin typeface="Sharp Sans Medium" pitchFamily="2" charset="77"/>
                <a:ea typeface="Sharp Sans Medium" pitchFamily="2" charset="77"/>
                <a:cs typeface="Sharp Sans Medium" pitchFamily="2" charset="77"/>
              </a:rPr>
              <a:t>Identify potential sustainable energy measures</a:t>
            </a:r>
          </a:p>
          <a:p>
            <a:pPr marL="234950" indent="-234950">
              <a:lnSpc>
                <a:spcPct val="114000"/>
              </a:lnSpc>
              <a:spcBef>
                <a:spcPts val="1000"/>
              </a:spcBef>
              <a:spcAft>
                <a:spcPts val="1000"/>
              </a:spcAft>
              <a:buClr>
                <a:srgbClr val="D1462A"/>
              </a:buClr>
              <a:buSzPct val="70000"/>
              <a:buBlip>
                <a:blip r:embed="rId2"/>
              </a:buBlip>
              <a:defRPr/>
            </a:pPr>
            <a:r>
              <a:rPr lang="en-US" sz="1600" dirty="0">
                <a:solidFill>
                  <a:schemeClr val="tx2"/>
                </a:solidFill>
                <a:latin typeface="Sharp Sans Medium" pitchFamily="2" charset="77"/>
                <a:ea typeface="Sharp Sans Medium" pitchFamily="2" charset="77"/>
                <a:cs typeface="Sharp Sans Medium" pitchFamily="2" charset="77"/>
              </a:rPr>
              <a:t>Agree on a scope </a:t>
            </a:r>
            <a:br>
              <a:rPr lang="en-US" sz="1600" dirty="0">
                <a:solidFill>
                  <a:schemeClr val="tx2"/>
                </a:solidFill>
                <a:latin typeface="Sharp Sans Medium" pitchFamily="2" charset="77"/>
                <a:ea typeface="Sharp Sans Medium" pitchFamily="2" charset="77"/>
                <a:cs typeface="Sharp Sans Medium" pitchFamily="2" charset="77"/>
              </a:rPr>
            </a:br>
            <a:r>
              <a:rPr lang="en-US" sz="1600" dirty="0">
                <a:solidFill>
                  <a:schemeClr val="tx2"/>
                </a:solidFill>
                <a:latin typeface="Sharp Sans Medium" pitchFamily="2" charset="77"/>
                <a:ea typeface="Sharp Sans Medium" pitchFamily="2" charset="77"/>
                <a:cs typeface="Sharp Sans Medium" pitchFamily="2" charset="77"/>
              </a:rPr>
              <a:t>of work with Energy as a Service Provider and the customer</a:t>
            </a:r>
          </a:p>
          <a:p>
            <a:pPr marL="234950" indent="-234950">
              <a:lnSpc>
                <a:spcPct val="114000"/>
              </a:lnSpc>
              <a:spcBef>
                <a:spcPts val="1000"/>
              </a:spcBef>
              <a:spcAft>
                <a:spcPts val="1000"/>
              </a:spcAft>
              <a:buClr>
                <a:srgbClr val="D1462A"/>
              </a:buClr>
              <a:buSzPct val="70000"/>
              <a:buBlip>
                <a:blip r:embed="rId2"/>
              </a:buBlip>
              <a:defRPr/>
            </a:pPr>
            <a:r>
              <a:rPr lang="en-US" sz="1600" dirty="0">
                <a:solidFill>
                  <a:schemeClr val="tx2"/>
                </a:solidFill>
                <a:latin typeface="Sharp Sans Medium" pitchFamily="2" charset="77"/>
                <a:ea typeface="Sharp Sans Medium" pitchFamily="2" charset="77"/>
                <a:cs typeface="Sharp Sans Medium" pitchFamily="2" charset="77"/>
              </a:rPr>
              <a:t>Perform Investment Grade Audit (IGA)</a:t>
            </a:r>
          </a:p>
        </p:txBody>
      </p:sp>
      <p:sp>
        <p:nvSpPr>
          <p:cNvPr id="10" name="TextBox 9">
            <a:extLst>
              <a:ext uri="{FF2B5EF4-FFF2-40B4-BE49-F238E27FC236}">
                <a16:creationId xmlns:a16="http://schemas.microsoft.com/office/drawing/2014/main" id="{62276A31-942D-4F9A-ADB9-C7452CA2980C}"/>
              </a:ext>
            </a:extLst>
          </p:cNvPr>
          <p:cNvSpPr txBox="1"/>
          <p:nvPr/>
        </p:nvSpPr>
        <p:spPr>
          <a:xfrm>
            <a:off x="4691887" y="2347783"/>
            <a:ext cx="2402710" cy="3304110"/>
          </a:xfrm>
          <a:prstGeom prst="rect">
            <a:avLst/>
          </a:prstGeom>
          <a:noFill/>
          <a:effectLst/>
        </p:spPr>
        <p:txBody>
          <a:bodyPr wrap="square" lIns="0" tIns="0" rIns="0" bIns="0" rtlCol="0">
            <a:spAutoFit/>
          </a:bodyPr>
          <a:lstStyle/>
          <a:p>
            <a:pPr marL="285750" indent="-285750">
              <a:lnSpc>
                <a:spcPct val="114000"/>
              </a:lnSpc>
              <a:spcBef>
                <a:spcPts val="1000"/>
              </a:spcBef>
              <a:spcAft>
                <a:spcPts val="1000"/>
              </a:spcAft>
              <a:buClr>
                <a:srgbClr val="D1462A"/>
              </a:buClr>
              <a:buSzPct val="70000"/>
              <a:buBlip>
                <a:blip r:embed="rId2"/>
              </a:buBlip>
              <a:defRPr/>
            </a:pPr>
            <a:r>
              <a:rPr lang="en-US" sz="1600" dirty="0">
                <a:solidFill>
                  <a:schemeClr val="tx2"/>
                </a:solidFill>
                <a:latin typeface="Sharp Sans Medium" pitchFamily="2" charset="77"/>
                <a:ea typeface="Sharp Sans Medium" pitchFamily="2" charset="77"/>
                <a:cs typeface="Sharp Sans Medium" pitchFamily="2" charset="77"/>
              </a:rPr>
              <a:t>Financier pays ESCO 100% of construction costs</a:t>
            </a:r>
          </a:p>
          <a:p>
            <a:pPr marL="285750" indent="-285750">
              <a:lnSpc>
                <a:spcPct val="114000"/>
              </a:lnSpc>
              <a:spcBef>
                <a:spcPts val="1000"/>
              </a:spcBef>
              <a:spcAft>
                <a:spcPts val="1000"/>
              </a:spcAft>
              <a:buClr>
                <a:srgbClr val="D1462A"/>
              </a:buClr>
              <a:buSzPct val="70000"/>
              <a:buBlip>
                <a:blip r:embed="rId2"/>
              </a:buBlip>
              <a:defRPr/>
            </a:pPr>
            <a:r>
              <a:rPr lang="en-US" sz="1600" dirty="0">
                <a:solidFill>
                  <a:schemeClr val="tx2"/>
                </a:solidFill>
                <a:latin typeface="Sharp Sans Medium" pitchFamily="2" charset="77"/>
                <a:ea typeface="Sharp Sans Medium" pitchFamily="2" charset="77"/>
                <a:cs typeface="Sharp Sans Medium" pitchFamily="2" charset="77"/>
              </a:rPr>
              <a:t>Customer receives all savings during construction period</a:t>
            </a:r>
          </a:p>
          <a:p>
            <a:pPr marL="285750" indent="-285750">
              <a:lnSpc>
                <a:spcPct val="114000"/>
              </a:lnSpc>
              <a:spcBef>
                <a:spcPts val="1000"/>
              </a:spcBef>
              <a:spcAft>
                <a:spcPts val="1000"/>
              </a:spcAft>
              <a:buClr>
                <a:srgbClr val="D1462A"/>
              </a:buClr>
              <a:buSzPct val="70000"/>
              <a:buBlip>
                <a:blip r:embed="rId2"/>
              </a:buBlip>
              <a:defRPr/>
            </a:pPr>
            <a:r>
              <a:rPr lang="en-US" sz="1600" dirty="0">
                <a:solidFill>
                  <a:schemeClr val="tx2"/>
                </a:solidFill>
                <a:latin typeface="Sharp Sans Medium" pitchFamily="2" charset="77"/>
                <a:ea typeface="Sharp Sans Medium" pitchFamily="2" charset="77"/>
                <a:cs typeface="Sharp Sans Medium" pitchFamily="2" charset="77"/>
              </a:rPr>
              <a:t>Project is complete after a review by Energy as a Service Provider and the Customer</a:t>
            </a:r>
          </a:p>
        </p:txBody>
      </p:sp>
      <p:sp>
        <p:nvSpPr>
          <p:cNvPr id="11" name="TextBox 10">
            <a:extLst>
              <a:ext uri="{FF2B5EF4-FFF2-40B4-BE49-F238E27FC236}">
                <a16:creationId xmlns:a16="http://schemas.microsoft.com/office/drawing/2014/main" id="{8EB633A5-90D7-40D9-98BF-CA9C95AEAB93}"/>
              </a:ext>
            </a:extLst>
          </p:cNvPr>
          <p:cNvSpPr txBox="1"/>
          <p:nvPr/>
        </p:nvSpPr>
        <p:spPr>
          <a:xfrm>
            <a:off x="7549386" y="2347783"/>
            <a:ext cx="2494595" cy="3584828"/>
          </a:xfrm>
          <a:prstGeom prst="rect">
            <a:avLst/>
          </a:prstGeom>
          <a:noFill/>
          <a:effectLst/>
        </p:spPr>
        <p:txBody>
          <a:bodyPr wrap="square" lIns="0" tIns="0" rIns="0" bIns="0" rtlCol="0">
            <a:spAutoFit/>
          </a:bodyPr>
          <a:lstStyle/>
          <a:p>
            <a:pPr marL="285750" indent="-285750">
              <a:lnSpc>
                <a:spcPct val="114000"/>
              </a:lnSpc>
              <a:spcBef>
                <a:spcPts val="1000"/>
              </a:spcBef>
              <a:spcAft>
                <a:spcPts val="1000"/>
              </a:spcAft>
              <a:buClr>
                <a:srgbClr val="D1462A"/>
              </a:buClr>
              <a:buSzPct val="70000"/>
              <a:buBlip>
                <a:blip r:embed="rId2"/>
              </a:buBlip>
              <a:defRPr/>
            </a:pPr>
            <a:r>
              <a:rPr lang="en-US" sz="1600" dirty="0">
                <a:solidFill>
                  <a:schemeClr val="tx1">
                    <a:lumMod val="85000"/>
                    <a:lumOff val="15000"/>
                  </a:schemeClr>
                </a:solidFill>
                <a:latin typeface="Sharp Sans Medium" pitchFamily="2" charset="77"/>
                <a:ea typeface="Sharp Sans Medium" pitchFamily="2" charset="77"/>
                <a:cs typeface="Sharp Sans Medium" pitchFamily="2" charset="77"/>
              </a:rPr>
              <a:t>On-going measurement &amp; verification included in the service fee and paid to the ESCO</a:t>
            </a:r>
          </a:p>
          <a:p>
            <a:pPr marL="285750" indent="-285750">
              <a:lnSpc>
                <a:spcPct val="114000"/>
              </a:lnSpc>
              <a:spcBef>
                <a:spcPts val="1000"/>
              </a:spcBef>
              <a:spcAft>
                <a:spcPts val="1000"/>
              </a:spcAft>
              <a:buClr>
                <a:srgbClr val="D1462A"/>
              </a:buClr>
              <a:buSzPct val="70000"/>
              <a:buBlip>
                <a:blip r:embed="rId2"/>
              </a:buBlip>
              <a:defRPr/>
            </a:pPr>
            <a:r>
              <a:rPr lang="en-US" sz="1600" dirty="0">
                <a:solidFill>
                  <a:schemeClr val="tx1">
                    <a:lumMod val="85000"/>
                    <a:lumOff val="15000"/>
                  </a:schemeClr>
                </a:solidFill>
                <a:latin typeface="Sharp Sans Medium" pitchFamily="2" charset="77"/>
                <a:ea typeface="Sharp Sans Medium" pitchFamily="2" charset="77"/>
                <a:cs typeface="Sharp Sans Medium" pitchFamily="2" charset="77"/>
              </a:rPr>
              <a:t>On-going operations &amp; maintenance included in the service fee and paid to the ESCO</a:t>
            </a:r>
          </a:p>
          <a:p>
            <a:pPr marL="285750" indent="-285750">
              <a:lnSpc>
                <a:spcPct val="114000"/>
              </a:lnSpc>
              <a:spcBef>
                <a:spcPts val="1000"/>
              </a:spcBef>
              <a:spcAft>
                <a:spcPts val="1000"/>
              </a:spcAft>
              <a:buClr>
                <a:srgbClr val="D1462A"/>
              </a:buClr>
              <a:buSzPct val="70000"/>
              <a:buBlip>
                <a:blip r:embed="rId2"/>
              </a:buBlip>
              <a:defRPr/>
            </a:pPr>
            <a:r>
              <a:rPr lang="en-US" sz="1600" dirty="0">
                <a:solidFill>
                  <a:schemeClr val="tx1">
                    <a:lumMod val="85000"/>
                    <a:lumOff val="15000"/>
                  </a:schemeClr>
                </a:solidFill>
                <a:latin typeface="Sharp Sans Medium" pitchFamily="2" charset="77"/>
                <a:ea typeface="Sharp Sans Medium" pitchFamily="2" charset="77"/>
                <a:cs typeface="Sharp Sans Medium" pitchFamily="2" charset="77"/>
              </a:rPr>
              <a:t>Opportunity for additional tranches with the customer</a:t>
            </a:r>
          </a:p>
        </p:txBody>
      </p:sp>
      <p:sp>
        <p:nvSpPr>
          <p:cNvPr id="12" name="TextBox 11">
            <a:extLst>
              <a:ext uri="{FF2B5EF4-FFF2-40B4-BE49-F238E27FC236}">
                <a16:creationId xmlns:a16="http://schemas.microsoft.com/office/drawing/2014/main" id="{8CE101EA-3B39-4F1D-AD0F-A131AC0A315C}"/>
              </a:ext>
            </a:extLst>
          </p:cNvPr>
          <p:cNvSpPr txBox="1"/>
          <p:nvPr/>
        </p:nvSpPr>
        <p:spPr>
          <a:xfrm>
            <a:off x="2551379" y="1525807"/>
            <a:ext cx="1041632" cy="307777"/>
          </a:xfrm>
          <a:prstGeom prst="rect">
            <a:avLst/>
          </a:prstGeom>
          <a:noFill/>
        </p:spPr>
        <p:txBody>
          <a:bodyPr wrap="none" lIns="0" tIns="0" rIns="0" bIns="0" rtlCol="0" anchor="t">
            <a:spAutoFit/>
          </a:bodyPr>
          <a:lstStyle/>
          <a:p>
            <a:r>
              <a:rPr lang="en-US" sz="2000" b="1" kern="0" spc="-20" dirty="0">
                <a:solidFill>
                  <a:schemeClr val="tx2"/>
                </a:solidFill>
                <a:latin typeface="Sharp Sans Semibold" pitchFamily="2" charset="77"/>
                <a:ea typeface="Sharp Sans Semibold" pitchFamily="2" charset="77"/>
                <a:cs typeface="Sharp Sans Semibold" pitchFamily="2" charset="77"/>
              </a:rPr>
              <a:t>Develop</a:t>
            </a:r>
            <a:endParaRPr lang="en-US" sz="2000" kern="0" spc="-20" dirty="0">
              <a:solidFill>
                <a:schemeClr val="tx2"/>
              </a:solidFill>
              <a:latin typeface="Sharp Sans Medium" pitchFamily="2" charset="77"/>
              <a:ea typeface="Sharp Sans Medium" pitchFamily="2" charset="77"/>
              <a:cs typeface="Sharp Sans Medium" pitchFamily="2" charset="77"/>
            </a:endParaRPr>
          </a:p>
        </p:txBody>
      </p:sp>
      <p:sp>
        <p:nvSpPr>
          <p:cNvPr id="13" name="TextBox 12">
            <a:extLst>
              <a:ext uri="{FF2B5EF4-FFF2-40B4-BE49-F238E27FC236}">
                <a16:creationId xmlns:a16="http://schemas.microsoft.com/office/drawing/2014/main" id="{8562DDA3-4862-4AD1-80D3-117FBD1FF418}"/>
              </a:ext>
            </a:extLst>
          </p:cNvPr>
          <p:cNvSpPr txBox="1"/>
          <p:nvPr/>
        </p:nvSpPr>
        <p:spPr>
          <a:xfrm>
            <a:off x="5408884" y="1525807"/>
            <a:ext cx="1148712" cy="307777"/>
          </a:xfrm>
          <a:prstGeom prst="rect">
            <a:avLst/>
          </a:prstGeom>
          <a:noFill/>
        </p:spPr>
        <p:txBody>
          <a:bodyPr wrap="none" lIns="0" tIns="0" rIns="0" bIns="0" rtlCol="0" anchor="t">
            <a:spAutoFit/>
          </a:bodyPr>
          <a:lstStyle/>
          <a:p>
            <a:r>
              <a:rPr lang="en-US" sz="2000" b="1" kern="0" spc="-20" dirty="0">
                <a:solidFill>
                  <a:schemeClr val="tx2"/>
                </a:solidFill>
                <a:latin typeface="Sharp Sans Semibold" pitchFamily="2" charset="77"/>
                <a:ea typeface="Sharp Sans Semibold" pitchFamily="2" charset="77"/>
                <a:cs typeface="Sharp Sans Semibold" pitchFamily="2" charset="77"/>
              </a:rPr>
              <a:t>Implement</a:t>
            </a:r>
            <a:endParaRPr lang="en-US" sz="2000" kern="0" spc="-20" dirty="0">
              <a:solidFill>
                <a:schemeClr val="tx2"/>
              </a:solidFill>
              <a:latin typeface="Sharp Sans Medium" pitchFamily="2" charset="77"/>
              <a:ea typeface="Sharp Sans Medium" pitchFamily="2" charset="77"/>
              <a:cs typeface="Sharp Sans Medium" pitchFamily="2" charset="77"/>
            </a:endParaRPr>
          </a:p>
        </p:txBody>
      </p:sp>
      <p:sp>
        <p:nvSpPr>
          <p:cNvPr id="14" name="TextBox 13">
            <a:extLst>
              <a:ext uri="{FF2B5EF4-FFF2-40B4-BE49-F238E27FC236}">
                <a16:creationId xmlns:a16="http://schemas.microsoft.com/office/drawing/2014/main" id="{DB713992-3A9E-4A0E-89EC-552FA3219F4A}"/>
              </a:ext>
            </a:extLst>
          </p:cNvPr>
          <p:cNvSpPr txBox="1"/>
          <p:nvPr/>
        </p:nvSpPr>
        <p:spPr>
          <a:xfrm>
            <a:off x="8257592" y="1525807"/>
            <a:ext cx="1075294" cy="307777"/>
          </a:xfrm>
          <a:prstGeom prst="rect">
            <a:avLst/>
          </a:prstGeom>
          <a:noFill/>
        </p:spPr>
        <p:txBody>
          <a:bodyPr wrap="none" lIns="0" tIns="0" rIns="0" bIns="0" rtlCol="0" anchor="t">
            <a:spAutoFit/>
          </a:bodyPr>
          <a:lstStyle/>
          <a:p>
            <a:r>
              <a:rPr lang="en-US" sz="2000" b="1" kern="0" spc="-20" dirty="0">
                <a:solidFill>
                  <a:schemeClr val="tx2"/>
                </a:solidFill>
                <a:latin typeface="Sharp Sans Semibold" pitchFamily="2" charset="77"/>
                <a:ea typeface="Sharp Sans Semibold" pitchFamily="2" charset="77"/>
                <a:cs typeface="Sharp Sans Semibold" pitchFamily="2" charset="77"/>
              </a:rPr>
              <a:t>Operate</a:t>
            </a:r>
            <a:endParaRPr lang="en-US" sz="2000" kern="0" spc="-20" dirty="0">
              <a:solidFill>
                <a:schemeClr val="tx2"/>
              </a:solidFill>
              <a:latin typeface="Sharp Sans Medium" pitchFamily="2" charset="77"/>
              <a:ea typeface="Sharp Sans Medium" pitchFamily="2" charset="77"/>
              <a:cs typeface="Sharp Sans Medium" pitchFamily="2" charset="77"/>
            </a:endParaRPr>
          </a:p>
        </p:txBody>
      </p:sp>
      <p:pic>
        <p:nvPicPr>
          <p:cNvPr id="15" name="Graphic 14">
            <a:extLst>
              <a:ext uri="{FF2B5EF4-FFF2-40B4-BE49-F238E27FC236}">
                <a16:creationId xmlns:a16="http://schemas.microsoft.com/office/drawing/2014/main" id="{A706CC15-C7B4-4370-8FD4-C22A87790F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4395" y="1391659"/>
            <a:ext cx="576072" cy="576072"/>
          </a:xfrm>
          <a:prstGeom prst="rect">
            <a:avLst/>
          </a:prstGeom>
        </p:spPr>
      </p:pic>
      <p:pic>
        <p:nvPicPr>
          <p:cNvPr id="16" name="Graphic 15">
            <a:extLst>
              <a:ext uri="{FF2B5EF4-FFF2-40B4-BE49-F238E27FC236}">
                <a16:creationId xmlns:a16="http://schemas.microsoft.com/office/drawing/2014/main" id="{79BACF76-CC14-4C61-9E41-BDBB8A1C65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91887" y="1391659"/>
            <a:ext cx="576072" cy="576072"/>
          </a:xfrm>
          <a:prstGeom prst="rect">
            <a:avLst/>
          </a:prstGeom>
        </p:spPr>
      </p:pic>
      <p:pic>
        <p:nvPicPr>
          <p:cNvPr id="17" name="Graphic 16">
            <a:extLst>
              <a:ext uri="{FF2B5EF4-FFF2-40B4-BE49-F238E27FC236}">
                <a16:creationId xmlns:a16="http://schemas.microsoft.com/office/drawing/2014/main" id="{BB36F28F-37B1-4CF5-B771-AAB84D256B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49640" y="1391659"/>
            <a:ext cx="576072" cy="576072"/>
          </a:xfrm>
          <a:prstGeom prst="rect">
            <a:avLst/>
          </a:prstGeom>
        </p:spPr>
      </p:pic>
      <p:cxnSp>
        <p:nvCxnSpPr>
          <p:cNvPr id="18" name="Straight Connector 17">
            <a:extLst>
              <a:ext uri="{FF2B5EF4-FFF2-40B4-BE49-F238E27FC236}">
                <a16:creationId xmlns:a16="http://schemas.microsoft.com/office/drawing/2014/main" id="{97F65305-2D6E-431E-9B18-A9C5739E46E9}"/>
              </a:ext>
            </a:extLst>
          </p:cNvPr>
          <p:cNvCxnSpPr>
            <a:cxnSpLocks/>
          </p:cNvCxnSpPr>
          <p:nvPr/>
        </p:nvCxnSpPr>
        <p:spPr>
          <a:xfrm>
            <a:off x="1649755" y="1391658"/>
            <a:ext cx="15" cy="4437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B571E8-FB16-4430-A5D9-139268C7BBC9}"/>
              </a:ext>
            </a:extLst>
          </p:cNvPr>
          <p:cNvCxnSpPr>
            <a:cxnSpLocks/>
          </p:cNvCxnSpPr>
          <p:nvPr/>
        </p:nvCxnSpPr>
        <p:spPr>
          <a:xfrm>
            <a:off x="4507254" y="1391658"/>
            <a:ext cx="15" cy="4437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2B68C6-6C7E-4CEE-A361-297D7EFCE892}"/>
              </a:ext>
            </a:extLst>
          </p:cNvPr>
          <p:cNvCxnSpPr>
            <a:cxnSpLocks/>
          </p:cNvCxnSpPr>
          <p:nvPr/>
        </p:nvCxnSpPr>
        <p:spPr>
          <a:xfrm>
            <a:off x="7364755" y="1391658"/>
            <a:ext cx="15" cy="4437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1401596-89F0-4895-A29E-4D5CF320A208}"/>
              </a:ext>
            </a:extLst>
          </p:cNvPr>
          <p:cNvCxnSpPr>
            <a:cxnSpLocks/>
          </p:cNvCxnSpPr>
          <p:nvPr/>
        </p:nvCxnSpPr>
        <p:spPr>
          <a:xfrm>
            <a:off x="10231047" y="1391658"/>
            <a:ext cx="15" cy="4437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49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28288-AEB7-1045-A91B-806B19D2B0A3}"/>
              </a:ext>
            </a:extLst>
          </p:cNvPr>
          <p:cNvSpPr>
            <a:spLocks noGrp="1"/>
          </p:cNvSpPr>
          <p:nvPr>
            <p:ph type="ctrTitle"/>
          </p:nvPr>
        </p:nvSpPr>
        <p:spPr>
          <a:xfrm>
            <a:off x="6235700" y="1485000"/>
            <a:ext cx="5956300" cy="1944000"/>
          </a:xfrm>
        </p:spPr>
        <p:txBody>
          <a:bodyPr/>
          <a:lstStyle/>
          <a:p>
            <a:r>
              <a:rPr lang="en-US" dirty="0"/>
              <a:t>Project Cash Flows</a:t>
            </a:r>
          </a:p>
        </p:txBody>
      </p:sp>
      <p:sp>
        <p:nvSpPr>
          <p:cNvPr id="4" name="Text Placeholder 3">
            <a:extLst>
              <a:ext uri="{FF2B5EF4-FFF2-40B4-BE49-F238E27FC236}">
                <a16:creationId xmlns:a16="http://schemas.microsoft.com/office/drawing/2014/main" id="{3541397D-EC7F-F448-A625-D9DD42E9C940}"/>
              </a:ext>
            </a:extLst>
          </p:cNvPr>
          <p:cNvSpPr>
            <a:spLocks noGrp="1"/>
          </p:cNvSpPr>
          <p:nvPr>
            <p:ph type="body" sz="quarter" idx="13"/>
          </p:nvPr>
        </p:nvSpPr>
        <p:spPr/>
        <p:txBody>
          <a:bodyPr/>
          <a:lstStyle/>
          <a:p>
            <a:r>
              <a:rPr lang="en-US" dirty="0"/>
              <a:t>Example project cash flow for customers and ESCOs</a:t>
            </a:r>
          </a:p>
        </p:txBody>
      </p:sp>
      <p:sp>
        <p:nvSpPr>
          <p:cNvPr id="6" name="Slide Number Placeholder 5">
            <a:extLst>
              <a:ext uri="{FF2B5EF4-FFF2-40B4-BE49-F238E27FC236}">
                <a16:creationId xmlns:a16="http://schemas.microsoft.com/office/drawing/2014/main" id="{0DED0389-3759-A548-87BC-BF9CA92771AC}"/>
              </a:ext>
            </a:extLst>
          </p:cNvPr>
          <p:cNvSpPr>
            <a:spLocks noGrp="1"/>
          </p:cNvSpPr>
          <p:nvPr>
            <p:ph type="sldNum" sz="quarter" idx="12"/>
          </p:nvPr>
        </p:nvSpPr>
        <p:spPr/>
        <p:txBody>
          <a:bodyPr/>
          <a:lstStyle/>
          <a:p>
            <a:fld id="{19B51A1E-902D-48AF-9020-955120F399B6}" type="slidenum">
              <a:rPr lang="en-US" noProof="0" smtClean="0"/>
              <a:pPr/>
              <a:t>11</a:t>
            </a:fld>
            <a:endParaRPr lang="en-US" noProof="0" dirty="0"/>
          </a:p>
        </p:txBody>
      </p:sp>
    </p:spTree>
    <p:extLst>
      <p:ext uri="{BB962C8B-B14F-4D97-AF65-F5344CB8AC3E}">
        <p14:creationId xmlns:p14="http://schemas.microsoft.com/office/powerpoint/2010/main" val="136877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9BF17BE-C508-9B48-85FF-F81F712458F3}"/>
              </a:ext>
            </a:extLst>
          </p:cNvPr>
          <p:cNvSpPr>
            <a:spLocks noGrp="1"/>
          </p:cNvSpPr>
          <p:nvPr>
            <p:ph type="sldNum" sz="quarter" idx="15"/>
          </p:nvPr>
        </p:nvSpPr>
        <p:spPr/>
        <p:txBody>
          <a:bodyPr/>
          <a:lstStyle/>
          <a:p>
            <a:fld id="{19B51A1E-902D-48AF-9020-955120F399B6}" type="slidenum">
              <a:rPr lang="en-US" noProof="0" smtClean="0"/>
              <a:pPr/>
              <a:t>12</a:t>
            </a:fld>
            <a:endParaRPr lang="en-US" noProof="0" dirty="0"/>
          </a:p>
        </p:txBody>
      </p:sp>
      <p:grpSp>
        <p:nvGrpSpPr>
          <p:cNvPr id="9" name="Group 8">
            <a:extLst>
              <a:ext uri="{FF2B5EF4-FFF2-40B4-BE49-F238E27FC236}">
                <a16:creationId xmlns:a16="http://schemas.microsoft.com/office/drawing/2014/main" id="{A0F8E33D-D468-4889-AEDE-16B0A8F9CB65}"/>
              </a:ext>
            </a:extLst>
          </p:cNvPr>
          <p:cNvGrpSpPr>
            <a:grpSpLocks noChangeAspect="1"/>
          </p:cNvGrpSpPr>
          <p:nvPr/>
        </p:nvGrpSpPr>
        <p:grpSpPr>
          <a:xfrm>
            <a:off x="448574" y="1450681"/>
            <a:ext cx="10110133" cy="3912993"/>
            <a:chOff x="3177398" y="2748225"/>
            <a:chExt cx="5941829" cy="2299706"/>
          </a:xfrm>
        </p:grpSpPr>
        <p:pic>
          <p:nvPicPr>
            <p:cNvPr id="10" name="Picture 9">
              <a:extLst>
                <a:ext uri="{FF2B5EF4-FFF2-40B4-BE49-F238E27FC236}">
                  <a16:creationId xmlns:a16="http://schemas.microsoft.com/office/drawing/2014/main" id="{67294562-60CF-4CB1-A09F-0A05DAA751F1}"/>
                </a:ext>
              </a:extLst>
            </p:cNvPr>
            <p:cNvPicPr>
              <a:picLocks noChangeAspect="1"/>
            </p:cNvPicPr>
            <p:nvPr/>
          </p:nvPicPr>
          <p:blipFill>
            <a:blip r:embed="rId2"/>
            <a:stretch>
              <a:fillRect/>
            </a:stretch>
          </p:blipFill>
          <p:spPr>
            <a:xfrm>
              <a:off x="3177398" y="2748225"/>
              <a:ext cx="5837204" cy="1361550"/>
            </a:xfrm>
            <a:prstGeom prst="rect">
              <a:avLst/>
            </a:prstGeom>
          </p:spPr>
        </p:pic>
        <p:pic>
          <p:nvPicPr>
            <p:cNvPr id="11" name="Picture 10">
              <a:extLst>
                <a:ext uri="{FF2B5EF4-FFF2-40B4-BE49-F238E27FC236}">
                  <a16:creationId xmlns:a16="http://schemas.microsoft.com/office/drawing/2014/main" id="{EE8AB9EE-F80C-4620-94E9-F102409C93C2}"/>
                </a:ext>
              </a:extLst>
            </p:cNvPr>
            <p:cNvPicPr>
              <a:picLocks noChangeAspect="1"/>
            </p:cNvPicPr>
            <p:nvPr/>
          </p:nvPicPr>
          <p:blipFill>
            <a:blip r:embed="rId3"/>
            <a:stretch>
              <a:fillRect/>
            </a:stretch>
          </p:blipFill>
          <p:spPr>
            <a:xfrm>
              <a:off x="3177398" y="4225781"/>
              <a:ext cx="5941829" cy="822150"/>
            </a:xfrm>
            <a:prstGeom prst="rect">
              <a:avLst/>
            </a:prstGeom>
          </p:spPr>
        </p:pic>
      </p:grpSp>
      <p:sp>
        <p:nvSpPr>
          <p:cNvPr id="7" name="Title 1">
            <a:extLst>
              <a:ext uri="{FF2B5EF4-FFF2-40B4-BE49-F238E27FC236}">
                <a16:creationId xmlns:a16="http://schemas.microsoft.com/office/drawing/2014/main" id="{789CF9FD-B448-4132-BB5F-39652D93A81C}"/>
              </a:ext>
            </a:extLst>
          </p:cNvPr>
          <p:cNvSpPr txBox="1">
            <a:spLocks/>
          </p:cNvSpPr>
          <p:nvPr/>
        </p:nvSpPr>
        <p:spPr>
          <a:xfrm>
            <a:off x="584400" y="584400"/>
            <a:ext cx="11340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i="0" kern="1200" spc="-15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Sample SES Project: Deal Characteristics</a:t>
            </a:r>
          </a:p>
        </p:txBody>
      </p:sp>
      <p:sp>
        <p:nvSpPr>
          <p:cNvPr id="3" name="TextBox 2">
            <a:extLst>
              <a:ext uri="{FF2B5EF4-FFF2-40B4-BE49-F238E27FC236}">
                <a16:creationId xmlns:a16="http://schemas.microsoft.com/office/drawing/2014/main" id="{D6EFA24B-280A-4899-A439-DE8C099BD119}"/>
              </a:ext>
            </a:extLst>
          </p:cNvPr>
          <p:cNvSpPr txBox="1"/>
          <p:nvPr/>
        </p:nvSpPr>
        <p:spPr>
          <a:xfrm>
            <a:off x="376857" y="2821512"/>
            <a:ext cx="2115331" cy="230832"/>
          </a:xfrm>
          <a:prstGeom prst="rect">
            <a:avLst/>
          </a:prstGeom>
          <a:solidFill>
            <a:schemeClr val="bg1"/>
          </a:solidFill>
        </p:spPr>
        <p:txBody>
          <a:bodyPr wrap="square" rtlCol="0">
            <a:spAutoFit/>
          </a:bodyPr>
          <a:lstStyle/>
          <a:p>
            <a:r>
              <a:rPr lang="en-US" sz="900" b="1" dirty="0" err="1"/>
              <a:t>EaaSP</a:t>
            </a:r>
            <a:r>
              <a:rPr lang="en-US" sz="900" b="1" dirty="0"/>
              <a:t> Project Management Costs ($/</a:t>
            </a:r>
            <a:r>
              <a:rPr lang="en-US" sz="900" b="1" dirty="0" err="1"/>
              <a:t>yr</a:t>
            </a:r>
            <a:r>
              <a:rPr lang="en-US" sz="900" b="1" dirty="0"/>
              <a:t>)</a:t>
            </a:r>
          </a:p>
        </p:txBody>
      </p:sp>
    </p:spTree>
    <p:extLst>
      <p:ext uri="{BB962C8B-B14F-4D97-AF65-F5344CB8AC3E}">
        <p14:creationId xmlns:p14="http://schemas.microsoft.com/office/powerpoint/2010/main" val="393006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1AB25D4-5589-5B40-84BD-051A3992E6DC}"/>
              </a:ext>
            </a:extLst>
          </p:cNvPr>
          <p:cNvSpPr>
            <a:spLocks noGrp="1"/>
          </p:cNvSpPr>
          <p:nvPr>
            <p:ph type="title"/>
          </p:nvPr>
        </p:nvSpPr>
        <p:spPr/>
        <p:txBody>
          <a:bodyPr/>
          <a:lstStyle/>
          <a:p>
            <a:r>
              <a:rPr lang="en-US" dirty="0"/>
              <a:t>Customer Cash Flow</a:t>
            </a:r>
          </a:p>
        </p:txBody>
      </p:sp>
      <p:sp>
        <p:nvSpPr>
          <p:cNvPr id="8" name="Slide Number Placeholder 7">
            <a:extLst>
              <a:ext uri="{FF2B5EF4-FFF2-40B4-BE49-F238E27FC236}">
                <a16:creationId xmlns:a16="http://schemas.microsoft.com/office/drawing/2014/main" id="{889F03C4-3913-354C-A467-A5B44D1E9197}"/>
              </a:ext>
            </a:extLst>
          </p:cNvPr>
          <p:cNvSpPr>
            <a:spLocks noGrp="1"/>
          </p:cNvSpPr>
          <p:nvPr>
            <p:ph type="sldNum" sz="quarter" idx="33"/>
          </p:nvPr>
        </p:nvSpPr>
        <p:spPr/>
        <p:txBody>
          <a:bodyPr/>
          <a:lstStyle/>
          <a:p>
            <a:fld id="{19B51A1E-902D-48AF-9020-955120F399B6}" type="slidenum">
              <a:rPr lang="en-US" noProof="0" smtClean="0"/>
              <a:pPr/>
              <a:t>13</a:t>
            </a:fld>
            <a:endParaRPr lang="en-US" noProof="0" dirty="0"/>
          </a:p>
        </p:txBody>
      </p:sp>
      <p:grpSp>
        <p:nvGrpSpPr>
          <p:cNvPr id="16" name="Group 15">
            <a:extLst>
              <a:ext uri="{FF2B5EF4-FFF2-40B4-BE49-F238E27FC236}">
                <a16:creationId xmlns:a16="http://schemas.microsoft.com/office/drawing/2014/main" id="{A8418461-F108-43D6-BB42-6032DDC135F0}"/>
              </a:ext>
            </a:extLst>
          </p:cNvPr>
          <p:cNvGrpSpPr>
            <a:grpSpLocks noChangeAspect="1"/>
          </p:cNvGrpSpPr>
          <p:nvPr/>
        </p:nvGrpSpPr>
        <p:grpSpPr>
          <a:xfrm>
            <a:off x="448986" y="1451074"/>
            <a:ext cx="9967913" cy="3955851"/>
            <a:chOff x="1004887" y="2154481"/>
            <a:chExt cx="6762990" cy="2683950"/>
          </a:xfrm>
        </p:grpSpPr>
        <p:pic>
          <p:nvPicPr>
            <p:cNvPr id="17" name="Picture 16">
              <a:extLst>
                <a:ext uri="{FF2B5EF4-FFF2-40B4-BE49-F238E27FC236}">
                  <a16:creationId xmlns:a16="http://schemas.microsoft.com/office/drawing/2014/main" id="{B24A8C48-A693-4E19-8888-57AE62F7F396}"/>
                </a:ext>
              </a:extLst>
            </p:cNvPr>
            <p:cNvPicPr>
              <a:picLocks noChangeAspect="1"/>
            </p:cNvPicPr>
            <p:nvPr/>
          </p:nvPicPr>
          <p:blipFill>
            <a:blip r:embed="rId2"/>
            <a:stretch>
              <a:fillRect/>
            </a:stretch>
          </p:blipFill>
          <p:spPr>
            <a:xfrm>
              <a:off x="1004887" y="2154481"/>
              <a:ext cx="3692391" cy="2683950"/>
            </a:xfrm>
            <a:prstGeom prst="rect">
              <a:avLst/>
            </a:prstGeom>
          </p:spPr>
        </p:pic>
        <p:pic>
          <p:nvPicPr>
            <p:cNvPr id="18" name="Picture 17">
              <a:extLst>
                <a:ext uri="{FF2B5EF4-FFF2-40B4-BE49-F238E27FC236}">
                  <a16:creationId xmlns:a16="http://schemas.microsoft.com/office/drawing/2014/main" id="{09E9A9E1-3054-4688-A1BB-982C683546A5}"/>
                </a:ext>
              </a:extLst>
            </p:cNvPr>
            <p:cNvPicPr>
              <a:picLocks noChangeAspect="1"/>
            </p:cNvPicPr>
            <p:nvPr/>
          </p:nvPicPr>
          <p:blipFill>
            <a:blip r:embed="rId3"/>
            <a:stretch>
              <a:fillRect/>
            </a:stretch>
          </p:blipFill>
          <p:spPr>
            <a:xfrm>
              <a:off x="5335346" y="2154481"/>
              <a:ext cx="2432531" cy="2683950"/>
            </a:xfrm>
            <a:prstGeom prst="rect">
              <a:avLst/>
            </a:prstGeom>
          </p:spPr>
        </p:pic>
      </p:grpSp>
    </p:spTree>
    <p:extLst>
      <p:ext uri="{BB962C8B-B14F-4D97-AF65-F5344CB8AC3E}">
        <p14:creationId xmlns:p14="http://schemas.microsoft.com/office/powerpoint/2010/main" val="81260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1AB25D4-5589-5B40-84BD-051A3992E6DC}"/>
              </a:ext>
            </a:extLst>
          </p:cNvPr>
          <p:cNvSpPr>
            <a:spLocks noGrp="1"/>
          </p:cNvSpPr>
          <p:nvPr>
            <p:ph type="title"/>
          </p:nvPr>
        </p:nvSpPr>
        <p:spPr/>
        <p:txBody>
          <a:bodyPr/>
          <a:lstStyle/>
          <a:p>
            <a:r>
              <a:rPr lang="en-US" dirty="0"/>
              <a:t>Customers Remain Cash Flow Positive</a:t>
            </a:r>
          </a:p>
        </p:txBody>
      </p:sp>
      <p:sp>
        <p:nvSpPr>
          <p:cNvPr id="7" name="Footer Placeholder 6">
            <a:extLst>
              <a:ext uri="{FF2B5EF4-FFF2-40B4-BE49-F238E27FC236}">
                <a16:creationId xmlns:a16="http://schemas.microsoft.com/office/drawing/2014/main" id="{C9D16010-4F58-DA46-BD19-213A3AB3F9C1}"/>
              </a:ext>
            </a:extLst>
          </p:cNvPr>
          <p:cNvSpPr>
            <a:spLocks noGrp="1"/>
          </p:cNvSpPr>
          <p:nvPr>
            <p:ph type="ftr" sz="quarter" idx="16"/>
          </p:nvPr>
        </p:nvSpPr>
        <p:spPr>
          <a:xfrm>
            <a:off x="432000" y="6439819"/>
            <a:ext cx="9337642" cy="363531"/>
          </a:xfrm>
        </p:spPr>
        <p:txBody>
          <a:bodyPr/>
          <a:lstStyle/>
          <a:p>
            <a:r>
              <a:rPr lang="en-US" sz="1200" dirty="0">
                <a:solidFill>
                  <a:schemeClr val="bg2">
                    <a:lumMod val="50000"/>
                  </a:schemeClr>
                </a:solidFill>
                <a:latin typeface="Sharp Sans Medium" pitchFamily="2" charset="77"/>
                <a:ea typeface="Sharp Sans Medium" pitchFamily="2" charset="77"/>
                <a:cs typeface="Sharp Sans Medium" pitchFamily="2" charset="77"/>
              </a:rPr>
              <a:t>NOTES: (i) ESA service charges and utility costs are assumed to escalate over time; (ii) Assumes customer purchases EE assets at the end of ESA term; (iii) Useful life of efficiency assets varies but is typically 10 to 25 years</a:t>
            </a:r>
          </a:p>
        </p:txBody>
      </p:sp>
      <p:sp>
        <p:nvSpPr>
          <p:cNvPr id="8" name="Slide Number Placeholder 7">
            <a:extLst>
              <a:ext uri="{FF2B5EF4-FFF2-40B4-BE49-F238E27FC236}">
                <a16:creationId xmlns:a16="http://schemas.microsoft.com/office/drawing/2014/main" id="{889F03C4-3913-354C-A467-A5B44D1E9197}"/>
              </a:ext>
            </a:extLst>
          </p:cNvPr>
          <p:cNvSpPr>
            <a:spLocks noGrp="1"/>
          </p:cNvSpPr>
          <p:nvPr>
            <p:ph type="sldNum" sz="quarter" idx="33"/>
          </p:nvPr>
        </p:nvSpPr>
        <p:spPr/>
        <p:txBody>
          <a:bodyPr/>
          <a:lstStyle/>
          <a:p>
            <a:fld id="{19B51A1E-902D-48AF-9020-955120F399B6}" type="slidenum">
              <a:rPr lang="en-US" noProof="0" smtClean="0"/>
              <a:pPr/>
              <a:t>14</a:t>
            </a:fld>
            <a:endParaRPr lang="en-US" noProof="0" dirty="0"/>
          </a:p>
        </p:txBody>
      </p:sp>
      <p:sp>
        <p:nvSpPr>
          <p:cNvPr id="6" name="Text Placeholder 3">
            <a:extLst>
              <a:ext uri="{FF2B5EF4-FFF2-40B4-BE49-F238E27FC236}">
                <a16:creationId xmlns:a16="http://schemas.microsoft.com/office/drawing/2014/main" id="{EBFD2D7D-E28A-4C62-9C34-84B80BC05BDE}"/>
              </a:ext>
            </a:extLst>
          </p:cNvPr>
          <p:cNvSpPr txBox="1">
            <a:spLocks/>
          </p:cNvSpPr>
          <p:nvPr/>
        </p:nvSpPr>
        <p:spPr>
          <a:xfrm>
            <a:off x="457200" y="1371600"/>
            <a:ext cx="3479799" cy="433460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Raleway ExtraLight" panose="020B0303030101060003" pitchFamily="34" charset="77"/>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Raleway ExtraLight" panose="020B0303030101060003" pitchFamily="34" charset="77"/>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Raleway ExtraLight" panose="020B0303030101060003" pitchFamily="34" charset="77"/>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Raleway ExtraLight" panose="020B0303030101060003" pitchFamily="34" charset="77"/>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Raleway ExtraLight" panose="020B03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25000"/>
              </a:lnSpc>
              <a:spcBef>
                <a:spcPts val="0"/>
              </a:spcBef>
              <a:spcAft>
                <a:spcPts val="1500"/>
              </a:spcAft>
              <a:buSzPct val="70000"/>
              <a:buFont typeface="Arial" panose="020B0604020202020204" pitchFamily="34" charset="0"/>
              <a:buBlip>
                <a:blip r:embed="rId2"/>
              </a:buBlip>
            </a:pPr>
            <a:r>
              <a:rPr lang="en-US" sz="1600" dirty="0">
                <a:latin typeface="Sharp Sans Medium" pitchFamily="2" charset="77"/>
                <a:ea typeface="Sharp Sans Medium" pitchFamily="2" charset="77"/>
                <a:cs typeface="Sharp Sans Medium" pitchFamily="2" charset="77"/>
              </a:rPr>
              <a:t>All project development costs are funded by Financier</a:t>
            </a:r>
          </a:p>
          <a:p>
            <a:pPr marL="228600" indent="-228600">
              <a:lnSpc>
                <a:spcPct val="125000"/>
              </a:lnSpc>
              <a:spcBef>
                <a:spcPts val="0"/>
              </a:spcBef>
              <a:spcAft>
                <a:spcPts val="1500"/>
              </a:spcAft>
              <a:buSzPct val="70000"/>
              <a:buFont typeface="Arial" panose="020B0604020202020204" pitchFamily="34" charset="0"/>
              <a:buBlip>
                <a:blip r:embed="rId2"/>
              </a:buBlip>
            </a:pPr>
            <a:r>
              <a:rPr lang="en-US" sz="1600" dirty="0">
                <a:latin typeface="Sharp Sans Medium" pitchFamily="2" charset="77"/>
                <a:ea typeface="Sharp Sans Medium" pitchFamily="2" charset="77"/>
                <a:cs typeface="Sharp Sans Medium" pitchFamily="2" charset="77"/>
              </a:rPr>
              <a:t>Customers remain cash flow positive for the duration of the contract</a:t>
            </a:r>
          </a:p>
          <a:p>
            <a:pPr marL="228600" indent="-228600">
              <a:lnSpc>
                <a:spcPct val="125000"/>
              </a:lnSpc>
              <a:spcBef>
                <a:spcPts val="0"/>
              </a:spcBef>
              <a:spcAft>
                <a:spcPts val="1500"/>
              </a:spcAft>
              <a:buSzPct val="70000"/>
              <a:buFont typeface="Arial" panose="020B0604020202020204" pitchFamily="34" charset="0"/>
              <a:buBlip>
                <a:blip r:embed="rId2"/>
              </a:buBlip>
            </a:pPr>
            <a:r>
              <a:rPr lang="en-US" sz="1600" b="1" dirty="0">
                <a:latin typeface="Sharp Sans Medium" pitchFamily="2" charset="77"/>
                <a:ea typeface="Sharp Sans Medium" pitchFamily="2" charset="77"/>
                <a:cs typeface="Sharp Sans Medium" pitchFamily="2" charset="77"/>
              </a:rPr>
              <a:t>During the contract term ESCO is paid for project maintenance and monitoring the cost of which is part of the service fee and shared savings</a:t>
            </a:r>
          </a:p>
          <a:p>
            <a:pPr marL="228600" indent="-228600">
              <a:lnSpc>
                <a:spcPct val="125000"/>
              </a:lnSpc>
              <a:spcBef>
                <a:spcPts val="0"/>
              </a:spcBef>
              <a:spcAft>
                <a:spcPts val="1500"/>
              </a:spcAft>
              <a:buSzPct val="70000"/>
              <a:buFont typeface="Arial" panose="020B0604020202020204" pitchFamily="34" charset="0"/>
              <a:buBlip>
                <a:blip r:embed="rId2"/>
              </a:buBlip>
            </a:pPr>
            <a:r>
              <a:rPr lang="en-US" sz="1600" dirty="0">
                <a:latin typeface="Sharp Sans Medium" pitchFamily="2" charset="77"/>
                <a:ea typeface="Sharp Sans Medium" pitchFamily="2" charset="77"/>
                <a:cs typeface="Sharp Sans Medium" pitchFamily="2" charset="77"/>
              </a:rPr>
              <a:t>After the project term and fair market value buy-out the customer receives 100% of savings</a:t>
            </a:r>
          </a:p>
          <a:p>
            <a:pPr marL="228600" indent="-228600">
              <a:lnSpc>
                <a:spcPct val="125000"/>
              </a:lnSpc>
              <a:spcBef>
                <a:spcPts val="0"/>
              </a:spcBef>
              <a:spcAft>
                <a:spcPts val="1500"/>
              </a:spcAft>
              <a:buFont typeface="Arial" panose="020B0604020202020204" pitchFamily="34" charset="0"/>
              <a:buBlip>
                <a:blip r:embed="rId3"/>
              </a:buBlip>
            </a:pPr>
            <a:endParaRPr lang="en-US" sz="1600" dirty="0"/>
          </a:p>
        </p:txBody>
      </p:sp>
      <p:pic>
        <p:nvPicPr>
          <p:cNvPr id="10" name="Picture 9">
            <a:extLst>
              <a:ext uri="{FF2B5EF4-FFF2-40B4-BE49-F238E27FC236}">
                <a16:creationId xmlns:a16="http://schemas.microsoft.com/office/drawing/2014/main" id="{4CFD4FCA-4D89-4A86-AEF7-2C77130EE0D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633020" y="1371600"/>
            <a:ext cx="7100027" cy="3625397"/>
          </a:xfrm>
          <a:prstGeom prst="rect">
            <a:avLst/>
          </a:prstGeom>
        </p:spPr>
      </p:pic>
    </p:spTree>
    <p:extLst>
      <p:ext uri="{BB962C8B-B14F-4D97-AF65-F5344CB8AC3E}">
        <p14:creationId xmlns:p14="http://schemas.microsoft.com/office/powerpoint/2010/main" val="307479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28288-AEB7-1045-A91B-806B19D2B0A3}"/>
              </a:ext>
            </a:extLst>
          </p:cNvPr>
          <p:cNvSpPr>
            <a:spLocks noGrp="1"/>
          </p:cNvSpPr>
          <p:nvPr>
            <p:ph type="ctrTitle"/>
          </p:nvPr>
        </p:nvSpPr>
        <p:spPr>
          <a:xfrm>
            <a:off x="6235700" y="1485000"/>
            <a:ext cx="5956300" cy="1944000"/>
          </a:xfrm>
        </p:spPr>
        <p:txBody>
          <a:bodyPr/>
          <a:lstStyle/>
          <a:p>
            <a:r>
              <a:rPr lang="en-US" dirty="0"/>
              <a:t>Differences &amp; Similarities</a:t>
            </a:r>
          </a:p>
        </p:txBody>
      </p:sp>
      <p:sp>
        <p:nvSpPr>
          <p:cNvPr id="4" name="Text Placeholder 3">
            <a:extLst>
              <a:ext uri="{FF2B5EF4-FFF2-40B4-BE49-F238E27FC236}">
                <a16:creationId xmlns:a16="http://schemas.microsoft.com/office/drawing/2014/main" id="{3541397D-EC7F-F448-A625-D9DD42E9C940}"/>
              </a:ext>
            </a:extLst>
          </p:cNvPr>
          <p:cNvSpPr>
            <a:spLocks noGrp="1"/>
          </p:cNvSpPr>
          <p:nvPr>
            <p:ph type="body" sz="quarter" idx="13"/>
          </p:nvPr>
        </p:nvSpPr>
        <p:spPr/>
        <p:txBody>
          <a:bodyPr/>
          <a:lstStyle/>
          <a:p>
            <a:r>
              <a:rPr lang="en-US" dirty="0"/>
              <a:t>Similar Core Elements with Key Differentiators</a:t>
            </a:r>
          </a:p>
        </p:txBody>
      </p:sp>
      <p:sp>
        <p:nvSpPr>
          <p:cNvPr id="6" name="Slide Number Placeholder 5">
            <a:extLst>
              <a:ext uri="{FF2B5EF4-FFF2-40B4-BE49-F238E27FC236}">
                <a16:creationId xmlns:a16="http://schemas.microsoft.com/office/drawing/2014/main" id="{0DED0389-3759-A548-87BC-BF9CA92771AC}"/>
              </a:ext>
            </a:extLst>
          </p:cNvPr>
          <p:cNvSpPr>
            <a:spLocks noGrp="1"/>
          </p:cNvSpPr>
          <p:nvPr>
            <p:ph type="sldNum" sz="quarter" idx="12"/>
          </p:nvPr>
        </p:nvSpPr>
        <p:spPr/>
        <p:txBody>
          <a:bodyPr/>
          <a:lstStyle/>
          <a:p>
            <a:fld id="{19B51A1E-902D-48AF-9020-955120F399B6}" type="slidenum">
              <a:rPr lang="en-US" noProof="0" smtClean="0"/>
              <a:pPr/>
              <a:t>15</a:t>
            </a:fld>
            <a:endParaRPr lang="en-US" noProof="0" dirty="0"/>
          </a:p>
        </p:txBody>
      </p:sp>
    </p:spTree>
    <p:extLst>
      <p:ext uri="{BB962C8B-B14F-4D97-AF65-F5344CB8AC3E}">
        <p14:creationId xmlns:p14="http://schemas.microsoft.com/office/powerpoint/2010/main" val="3582317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1AB25D4-5589-5B40-84BD-051A3992E6DC}"/>
              </a:ext>
            </a:extLst>
          </p:cNvPr>
          <p:cNvSpPr>
            <a:spLocks noGrp="1"/>
          </p:cNvSpPr>
          <p:nvPr>
            <p:ph type="title"/>
          </p:nvPr>
        </p:nvSpPr>
        <p:spPr/>
        <p:txBody>
          <a:bodyPr/>
          <a:lstStyle/>
          <a:p>
            <a:r>
              <a:rPr lang="en-US" dirty="0"/>
              <a:t>SESA vs ESPC</a:t>
            </a:r>
          </a:p>
        </p:txBody>
      </p:sp>
      <p:sp>
        <p:nvSpPr>
          <p:cNvPr id="15" name="Text Placeholder 14">
            <a:extLst>
              <a:ext uri="{FF2B5EF4-FFF2-40B4-BE49-F238E27FC236}">
                <a16:creationId xmlns:a16="http://schemas.microsoft.com/office/drawing/2014/main" id="{7F9B7C16-94A6-8E48-BBDF-38BF83FD1373}"/>
              </a:ext>
            </a:extLst>
          </p:cNvPr>
          <p:cNvSpPr>
            <a:spLocks noGrp="1"/>
          </p:cNvSpPr>
          <p:nvPr>
            <p:ph type="body" sz="quarter" idx="32"/>
          </p:nvPr>
        </p:nvSpPr>
        <p:spPr/>
        <p:txBody>
          <a:bodyPr/>
          <a:lstStyle/>
          <a:p>
            <a:r>
              <a:rPr lang="en-US" dirty="0"/>
              <a:t>Similarities &amp; Differences</a:t>
            </a:r>
          </a:p>
        </p:txBody>
      </p:sp>
      <p:sp>
        <p:nvSpPr>
          <p:cNvPr id="10" name="Content Placeholder 9">
            <a:extLst>
              <a:ext uri="{FF2B5EF4-FFF2-40B4-BE49-F238E27FC236}">
                <a16:creationId xmlns:a16="http://schemas.microsoft.com/office/drawing/2014/main" id="{8A9B4E45-A867-E44C-A354-868C4A47C8B2}"/>
              </a:ext>
            </a:extLst>
          </p:cNvPr>
          <p:cNvSpPr>
            <a:spLocks noGrp="1"/>
          </p:cNvSpPr>
          <p:nvPr>
            <p:ph idx="1"/>
          </p:nvPr>
        </p:nvSpPr>
        <p:spPr/>
        <p:txBody>
          <a:bodyPr/>
          <a:lstStyle/>
          <a:p>
            <a:r>
              <a:rPr lang="en-US" b="1" dirty="0"/>
              <a:t>Performance Contracts are still a part of the core of Energy as a Service</a:t>
            </a:r>
          </a:p>
        </p:txBody>
      </p:sp>
      <p:sp>
        <p:nvSpPr>
          <p:cNvPr id="11" name="Text Placeholder 10">
            <a:extLst>
              <a:ext uri="{FF2B5EF4-FFF2-40B4-BE49-F238E27FC236}">
                <a16:creationId xmlns:a16="http://schemas.microsoft.com/office/drawing/2014/main" id="{4C0AA854-743C-C54F-A123-112DEDE70408}"/>
              </a:ext>
            </a:extLst>
          </p:cNvPr>
          <p:cNvSpPr>
            <a:spLocks noGrp="1"/>
          </p:cNvSpPr>
          <p:nvPr>
            <p:ph type="body" sz="quarter" idx="12"/>
          </p:nvPr>
        </p:nvSpPr>
        <p:spPr/>
        <p:txBody>
          <a:bodyPr/>
          <a:lstStyle/>
          <a:p>
            <a:r>
              <a:rPr lang="en-US" b="1" dirty="0"/>
              <a:t>Energy as Service underwrites to 100% of expected savings compared to typical 90% Guarantee. Financier takes first loss position and additional risk on behalf of the customer and ESCO</a:t>
            </a:r>
          </a:p>
        </p:txBody>
      </p:sp>
      <p:sp>
        <p:nvSpPr>
          <p:cNvPr id="12" name="Text Placeholder 11">
            <a:extLst>
              <a:ext uri="{FF2B5EF4-FFF2-40B4-BE49-F238E27FC236}">
                <a16:creationId xmlns:a16="http://schemas.microsoft.com/office/drawing/2014/main" id="{BC51482B-E0C1-4840-AA4F-B80D8F8EBB4B}"/>
              </a:ext>
            </a:extLst>
          </p:cNvPr>
          <p:cNvSpPr>
            <a:spLocks noGrp="1"/>
          </p:cNvSpPr>
          <p:nvPr>
            <p:ph type="body" sz="quarter" idx="13"/>
          </p:nvPr>
        </p:nvSpPr>
        <p:spPr/>
        <p:txBody>
          <a:bodyPr/>
          <a:lstStyle/>
          <a:p>
            <a:r>
              <a:rPr lang="en-US" b="1" dirty="0"/>
              <a:t>Third-Party Ownership means that project oversight and on-going management of services handled by “As a Service Provider” instead of customer</a:t>
            </a:r>
          </a:p>
        </p:txBody>
      </p:sp>
      <p:sp>
        <p:nvSpPr>
          <p:cNvPr id="13" name="Text Placeholder 12">
            <a:extLst>
              <a:ext uri="{FF2B5EF4-FFF2-40B4-BE49-F238E27FC236}">
                <a16:creationId xmlns:a16="http://schemas.microsoft.com/office/drawing/2014/main" id="{54E5914E-53D7-D345-A59B-0177B791F488}"/>
              </a:ext>
            </a:extLst>
          </p:cNvPr>
          <p:cNvSpPr>
            <a:spLocks noGrp="1"/>
          </p:cNvSpPr>
          <p:nvPr>
            <p:ph type="body" sz="quarter" idx="14"/>
          </p:nvPr>
        </p:nvSpPr>
        <p:spPr/>
        <p:txBody>
          <a:bodyPr/>
          <a:lstStyle/>
          <a:p>
            <a:r>
              <a:rPr lang="en-US" b="1" dirty="0"/>
              <a:t>Payments by the customer are considered off-balance sheet per Governmental Accounting Standards Board (GASB) as opposed to traditional debt</a:t>
            </a:r>
          </a:p>
        </p:txBody>
      </p:sp>
      <p:sp>
        <p:nvSpPr>
          <p:cNvPr id="14" name="Text Placeholder 13">
            <a:extLst>
              <a:ext uri="{FF2B5EF4-FFF2-40B4-BE49-F238E27FC236}">
                <a16:creationId xmlns:a16="http://schemas.microsoft.com/office/drawing/2014/main" id="{D494A7E5-F3B5-0841-8DF3-54F5493D9211}"/>
              </a:ext>
            </a:extLst>
          </p:cNvPr>
          <p:cNvSpPr>
            <a:spLocks noGrp="1"/>
          </p:cNvSpPr>
          <p:nvPr>
            <p:ph type="body" sz="quarter" idx="15"/>
          </p:nvPr>
        </p:nvSpPr>
        <p:spPr/>
        <p:txBody>
          <a:bodyPr/>
          <a:lstStyle/>
          <a:p>
            <a:r>
              <a:rPr lang="en-US" b="1" dirty="0"/>
              <a:t>Customer payments are pro-actively adjusted based on-going measurement &amp; verification and payments adjusted via an annual true up.</a:t>
            </a:r>
          </a:p>
        </p:txBody>
      </p:sp>
      <p:sp>
        <p:nvSpPr>
          <p:cNvPr id="8" name="Slide Number Placeholder 7">
            <a:extLst>
              <a:ext uri="{FF2B5EF4-FFF2-40B4-BE49-F238E27FC236}">
                <a16:creationId xmlns:a16="http://schemas.microsoft.com/office/drawing/2014/main" id="{889F03C4-3913-354C-A467-A5B44D1E9197}"/>
              </a:ext>
            </a:extLst>
          </p:cNvPr>
          <p:cNvSpPr>
            <a:spLocks noGrp="1"/>
          </p:cNvSpPr>
          <p:nvPr>
            <p:ph type="sldNum" sz="quarter" idx="33"/>
          </p:nvPr>
        </p:nvSpPr>
        <p:spPr/>
        <p:txBody>
          <a:bodyPr/>
          <a:lstStyle/>
          <a:p>
            <a:fld id="{19B51A1E-902D-48AF-9020-955120F399B6}" type="slidenum">
              <a:rPr lang="en-US" noProof="0" smtClean="0"/>
              <a:pPr/>
              <a:t>16</a:t>
            </a:fld>
            <a:endParaRPr lang="en-US" noProof="0" dirty="0"/>
          </a:p>
        </p:txBody>
      </p:sp>
    </p:spTree>
    <p:extLst>
      <p:ext uri="{BB962C8B-B14F-4D97-AF65-F5344CB8AC3E}">
        <p14:creationId xmlns:p14="http://schemas.microsoft.com/office/powerpoint/2010/main" val="539275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1AB25D4-5589-5B40-84BD-051A3992E6DC}"/>
              </a:ext>
            </a:extLst>
          </p:cNvPr>
          <p:cNvSpPr>
            <a:spLocks noGrp="1"/>
          </p:cNvSpPr>
          <p:nvPr>
            <p:ph type="title"/>
          </p:nvPr>
        </p:nvSpPr>
        <p:spPr/>
        <p:txBody>
          <a:bodyPr/>
          <a:lstStyle/>
          <a:p>
            <a:r>
              <a:rPr lang="en-US" sz="2500" dirty="0"/>
              <a:t>Other Key Differences Between Energy as a Service and Tax-Exempt Financing</a:t>
            </a:r>
          </a:p>
        </p:txBody>
      </p:sp>
      <p:sp>
        <p:nvSpPr>
          <p:cNvPr id="8" name="Slide Number Placeholder 7">
            <a:extLst>
              <a:ext uri="{FF2B5EF4-FFF2-40B4-BE49-F238E27FC236}">
                <a16:creationId xmlns:a16="http://schemas.microsoft.com/office/drawing/2014/main" id="{889F03C4-3913-354C-A467-A5B44D1E9197}"/>
              </a:ext>
            </a:extLst>
          </p:cNvPr>
          <p:cNvSpPr>
            <a:spLocks noGrp="1"/>
          </p:cNvSpPr>
          <p:nvPr>
            <p:ph type="sldNum" sz="quarter" idx="33"/>
          </p:nvPr>
        </p:nvSpPr>
        <p:spPr/>
        <p:txBody>
          <a:bodyPr/>
          <a:lstStyle/>
          <a:p>
            <a:fld id="{19B51A1E-902D-48AF-9020-955120F399B6}" type="slidenum">
              <a:rPr lang="en-US" noProof="0" smtClean="0"/>
              <a:pPr/>
              <a:t>17</a:t>
            </a:fld>
            <a:endParaRPr lang="en-US" noProof="0" dirty="0"/>
          </a:p>
        </p:txBody>
      </p:sp>
      <p:graphicFrame>
        <p:nvGraphicFramePr>
          <p:cNvPr id="23" name="Table 22">
            <a:extLst>
              <a:ext uri="{FF2B5EF4-FFF2-40B4-BE49-F238E27FC236}">
                <a16:creationId xmlns:a16="http://schemas.microsoft.com/office/drawing/2014/main" id="{6226A868-4120-427D-B3F9-ED921215D3D9}"/>
              </a:ext>
            </a:extLst>
          </p:cNvPr>
          <p:cNvGraphicFramePr>
            <a:graphicFrameLocks noGrp="1"/>
          </p:cNvGraphicFramePr>
          <p:nvPr>
            <p:extLst>
              <p:ext uri="{D42A27DB-BD31-4B8C-83A1-F6EECF244321}">
                <p14:modId xmlns:p14="http://schemas.microsoft.com/office/powerpoint/2010/main" val="3004767999"/>
              </p:ext>
            </p:extLst>
          </p:nvPr>
        </p:nvGraphicFramePr>
        <p:xfrm>
          <a:off x="603482" y="1289003"/>
          <a:ext cx="10573407" cy="4142962"/>
        </p:xfrm>
        <a:graphic>
          <a:graphicData uri="http://schemas.openxmlformats.org/drawingml/2006/table">
            <a:tbl>
              <a:tblPr firstRow="1" bandRow="1"/>
              <a:tblGrid>
                <a:gridCol w="2669816">
                  <a:extLst>
                    <a:ext uri="{9D8B030D-6E8A-4147-A177-3AD203B41FA5}">
                      <a16:colId xmlns:a16="http://schemas.microsoft.com/office/drawing/2014/main" val="1701380289"/>
                    </a:ext>
                  </a:extLst>
                </a:gridCol>
                <a:gridCol w="4403646">
                  <a:extLst>
                    <a:ext uri="{9D8B030D-6E8A-4147-A177-3AD203B41FA5}">
                      <a16:colId xmlns:a16="http://schemas.microsoft.com/office/drawing/2014/main" val="3002790844"/>
                    </a:ext>
                  </a:extLst>
                </a:gridCol>
                <a:gridCol w="3499945">
                  <a:extLst>
                    <a:ext uri="{9D8B030D-6E8A-4147-A177-3AD203B41FA5}">
                      <a16:colId xmlns:a16="http://schemas.microsoft.com/office/drawing/2014/main" val="1831236018"/>
                    </a:ext>
                  </a:extLst>
                </a:gridCol>
              </a:tblGrid>
              <a:tr h="63205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500" b="0" dirty="0">
                          <a:latin typeface="Lato" panose="020F0502020204030203" pitchFamily="34" charset="0"/>
                          <a:ea typeface="Lato" panose="020F0502020204030203" pitchFamily="34" charset="0"/>
                          <a:cs typeface="Lato" panose="020F0502020204030203" pitchFamily="34" charset="0"/>
                        </a:rPr>
                        <a:t>Key Attributes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lgn="ctr"/>
                      <a:r>
                        <a:rPr lang="en-US" sz="1500" b="0" dirty="0">
                          <a:latin typeface="Lato" panose="020F0502020204030203" pitchFamily="34" charset="0"/>
                          <a:ea typeface="Lato" panose="020F0502020204030203" pitchFamily="34" charset="0"/>
                          <a:cs typeface="Lato" panose="020F0502020204030203" pitchFamily="34" charset="0"/>
                        </a:rPr>
                        <a:t>Energy-as-a-Service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lgn="ctr"/>
                      <a:r>
                        <a:rPr lang="en-US" sz="1500" b="0" dirty="0">
                          <a:latin typeface="Lato" panose="020F0502020204030203" pitchFamily="34" charset="0"/>
                          <a:ea typeface="Lato" panose="020F0502020204030203" pitchFamily="34" charset="0"/>
                          <a:cs typeface="Lato" panose="020F0502020204030203" pitchFamily="34" charset="0"/>
                        </a:rPr>
                        <a:t>Tax-Exempt Financing</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2707053001"/>
                  </a:ext>
                </a:extLst>
              </a:tr>
              <a:tr h="7022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kumimoji="0" lang="en-US" sz="1200" b="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Cost/fees</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7C8CC">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No,</a:t>
                      </a:r>
                      <a:r>
                        <a:rPr lang="en-US" sz="1200" b="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 No payments are due until the project is operational and savings start being realized</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7C8CC">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Yes,</a:t>
                      </a:r>
                      <a:r>
                        <a:rPr lang="en-US" sz="1200" b="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 Closing costs</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7C8CC">
                        <a:lumMod val="40000"/>
                        <a:lumOff val="60000"/>
                      </a:srgbClr>
                    </a:solidFill>
                  </a:tcPr>
                </a:tc>
                <a:extLst>
                  <a:ext uri="{0D108BD9-81ED-4DB2-BD59-A6C34878D82A}">
                    <a16:rowId xmlns:a16="http://schemas.microsoft.com/office/drawing/2014/main" val="2913631828"/>
                  </a:ext>
                </a:extLst>
              </a:tr>
              <a:tr h="7022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Environmental Incentives/Rebates</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A</a:t>
                      </a:r>
                      <a:r>
                        <a:rPr lang="en-US" sz="1200" b="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ll incentives and rebates are taken on customer’s behalf and incorporated into project to drive down total cost</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Customer</a:t>
                      </a:r>
                      <a:r>
                        <a:rPr lang="en-US" sz="1200" b="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 secures incentives and rebates</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4052180135"/>
                  </a:ext>
                </a:extLst>
              </a:tr>
              <a:tr h="7022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kumimoji="0" lang="en-US" sz="1200" b="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Operations and Maintenance</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7C8CC">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Energy as a service </a:t>
                      </a:r>
                      <a:r>
                        <a:rPr lang="en-US" sz="1200" b="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funds and manages asset O&amp;M and M&amp;V and bears asset performance risk</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7C8CC">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No</a:t>
                      </a:r>
                      <a:r>
                        <a:rPr lang="en-US" sz="1200" b="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 Customer is responsible</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7C8CC">
                        <a:lumMod val="40000"/>
                        <a:lumOff val="60000"/>
                      </a:srgbClr>
                    </a:solidFill>
                  </a:tcPr>
                </a:tc>
                <a:extLst>
                  <a:ext uri="{0D108BD9-81ED-4DB2-BD59-A6C34878D82A}">
                    <a16:rowId xmlns:a16="http://schemas.microsoft.com/office/drawing/2014/main" val="3751742742"/>
                  </a:ext>
                </a:extLst>
              </a:tr>
              <a:tr h="7022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kumimoji="0" lang="en-US" sz="1200" b="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Periodic Payment Obligation</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Variable</a:t>
                      </a:r>
                      <a:r>
                        <a:rPr lang="en-US" sz="1200" b="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 pay-for-performance</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Fixed</a:t>
                      </a:r>
                      <a:r>
                        <a:rPr lang="en-US" sz="1200" b="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 payment schedule</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034899035"/>
                  </a:ext>
                </a:extLst>
              </a:tr>
              <a:tr h="7018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End of Term Options</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7C8CC">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Flexibility – </a:t>
                      </a:r>
                      <a:r>
                        <a:rPr lang="en-US" sz="1200" b="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Purchase at fair market value, return equipment or extension</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7C8CC">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None</a:t>
                      </a:r>
                      <a:endParaRPr lang="en-US" sz="12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7C8CC">
                        <a:lumMod val="40000"/>
                        <a:lumOff val="60000"/>
                      </a:srgbClr>
                    </a:solidFill>
                  </a:tcPr>
                </a:tc>
                <a:extLst>
                  <a:ext uri="{0D108BD9-81ED-4DB2-BD59-A6C34878D82A}">
                    <a16:rowId xmlns:a16="http://schemas.microsoft.com/office/drawing/2014/main" val="2500432081"/>
                  </a:ext>
                </a:extLst>
              </a:tr>
            </a:tbl>
          </a:graphicData>
        </a:graphic>
      </p:graphicFrame>
    </p:spTree>
    <p:extLst>
      <p:ext uri="{BB962C8B-B14F-4D97-AF65-F5344CB8AC3E}">
        <p14:creationId xmlns:p14="http://schemas.microsoft.com/office/powerpoint/2010/main" val="311992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28288-AEB7-1045-A91B-806B19D2B0A3}"/>
              </a:ext>
            </a:extLst>
          </p:cNvPr>
          <p:cNvSpPr>
            <a:spLocks noGrp="1"/>
          </p:cNvSpPr>
          <p:nvPr>
            <p:ph type="ctrTitle"/>
          </p:nvPr>
        </p:nvSpPr>
        <p:spPr>
          <a:xfrm>
            <a:off x="6235700" y="1485000"/>
            <a:ext cx="5956300" cy="1944000"/>
          </a:xfrm>
        </p:spPr>
        <p:txBody>
          <a:bodyPr/>
          <a:lstStyle/>
          <a:p>
            <a:r>
              <a:rPr lang="en-US" dirty="0"/>
              <a:t>Frequently Asked Questions</a:t>
            </a:r>
          </a:p>
        </p:txBody>
      </p:sp>
      <p:sp>
        <p:nvSpPr>
          <p:cNvPr id="4" name="Text Placeholder 3">
            <a:extLst>
              <a:ext uri="{FF2B5EF4-FFF2-40B4-BE49-F238E27FC236}">
                <a16:creationId xmlns:a16="http://schemas.microsoft.com/office/drawing/2014/main" id="{3541397D-EC7F-F448-A625-D9DD42E9C940}"/>
              </a:ext>
            </a:extLst>
          </p:cNvPr>
          <p:cNvSpPr>
            <a:spLocks noGrp="1"/>
          </p:cNvSpPr>
          <p:nvPr>
            <p:ph type="body" sz="quarter" idx="13"/>
          </p:nvPr>
        </p:nvSpPr>
        <p:spPr/>
        <p:txBody>
          <a:bodyPr/>
          <a:lstStyle/>
          <a:p>
            <a:r>
              <a:rPr lang="en-US" dirty="0"/>
              <a:t>Typical ESCO &amp; Customer Questions</a:t>
            </a:r>
          </a:p>
        </p:txBody>
      </p:sp>
      <p:sp>
        <p:nvSpPr>
          <p:cNvPr id="6" name="Slide Number Placeholder 5">
            <a:extLst>
              <a:ext uri="{FF2B5EF4-FFF2-40B4-BE49-F238E27FC236}">
                <a16:creationId xmlns:a16="http://schemas.microsoft.com/office/drawing/2014/main" id="{0DED0389-3759-A548-87BC-BF9CA92771AC}"/>
              </a:ext>
            </a:extLst>
          </p:cNvPr>
          <p:cNvSpPr>
            <a:spLocks noGrp="1"/>
          </p:cNvSpPr>
          <p:nvPr>
            <p:ph type="sldNum" sz="quarter" idx="12"/>
          </p:nvPr>
        </p:nvSpPr>
        <p:spPr/>
        <p:txBody>
          <a:bodyPr/>
          <a:lstStyle/>
          <a:p>
            <a:fld id="{19B51A1E-902D-48AF-9020-955120F399B6}" type="slidenum">
              <a:rPr lang="en-US" noProof="0" smtClean="0"/>
              <a:pPr/>
              <a:t>18</a:t>
            </a:fld>
            <a:endParaRPr lang="en-US" noProof="0" dirty="0"/>
          </a:p>
        </p:txBody>
      </p:sp>
    </p:spTree>
    <p:extLst>
      <p:ext uri="{BB962C8B-B14F-4D97-AF65-F5344CB8AC3E}">
        <p14:creationId xmlns:p14="http://schemas.microsoft.com/office/powerpoint/2010/main" val="58414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7D14-3DE7-F24E-B5A2-56C341ED3002}"/>
              </a:ext>
            </a:extLst>
          </p:cNvPr>
          <p:cNvSpPr>
            <a:spLocks noGrp="1"/>
          </p:cNvSpPr>
          <p:nvPr>
            <p:ph type="title"/>
          </p:nvPr>
        </p:nvSpPr>
        <p:spPr/>
        <p:txBody>
          <a:bodyPr/>
          <a:lstStyle/>
          <a:p>
            <a:r>
              <a:rPr lang="en-US" dirty="0"/>
              <a:t>FAQs</a:t>
            </a:r>
          </a:p>
        </p:txBody>
      </p:sp>
      <p:sp>
        <p:nvSpPr>
          <p:cNvPr id="4" name="Text Placeholder 3">
            <a:extLst>
              <a:ext uri="{FF2B5EF4-FFF2-40B4-BE49-F238E27FC236}">
                <a16:creationId xmlns:a16="http://schemas.microsoft.com/office/drawing/2014/main" id="{60CA8A34-73E5-0241-80CC-F897023818DB}"/>
              </a:ext>
            </a:extLst>
          </p:cNvPr>
          <p:cNvSpPr>
            <a:spLocks noGrp="1"/>
          </p:cNvSpPr>
          <p:nvPr>
            <p:ph type="body" idx="1"/>
          </p:nvPr>
        </p:nvSpPr>
        <p:spPr/>
        <p:txBody>
          <a:bodyPr/>
          <a:lstStyle/>
          <a:p>
            <a:r>
              <a:rPr kumimoji="0" lang="en-US" sz="2400" b="1" i="0" u="none" strike="noStrike" kern="1200" cap="none" spc="0" normalizeH="0" baseline="0" noProof="0" dirty="0">
                <a:ln>
                  <a:noFill/>
                </a:ln>
                <a:effectLst/>
                <a:uLnTx/>
                <a:uFill>
                  <a:solidFill>
                    <a:srgbClr val="000000"/>
                  </a:solidFill>
                </a:uFill>
                <a:latin typeface="Lato" panose="020F0502020204030203" pitchFamily="34" charset="0"/>
                <a:ea typeface="Lato" panose="020F0502020204030203" pitchFamily="34" charset="0"/>
                <a:cs typeface="Lato" panose="020F0502020204030203" pitchFamily="34" charset="0"/>
              </a:rPr>
              <a:t>How is the SESA off-balance sheet?</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5" name="Content Placeholder 4">
            <a:extLst>
              <a:ext uri="{FF2B5EF4-FFF2-40B4-BE49-F238E27FC236}">
                <a16:creationId xmlns:a16="http://schemas.microsoft.com/office/drawing/2014/main" id="{85CE089F-3F1F-C143-A52E-AF80CD5DFC53}"/>
              </a:ext>
            </a:extLst>
          </p:cNvPr>
          <p:cNvSpPr>
            <a:spLocks noGrp="1"/>
          </p:cNvSpPr>
          <p:nvPr>
            <p:ph sz="half" idx="2"/>
          </p:nvPr>
        </p:nvSpPr>
        <p:spPr/>
        <p:txBody>
          <a:bodyPr/>
          <a:lstStyle/>
          <a:p>
            <a:pPr marL="342900" marR="0" lvl="0" indent="-342900" algn="l" defTabSz="914400" rtl="0" eaLnBrk="1" fontAlgn="auto" latinLnBrk="0" hangingPunct="1">
              <a:lnSpc>
                <a:spcPct val="110000"/>
              </a:lnSpc>
              <a:spcBef>
                <a:spcPts val="0"/>
              </a:spcBef>
              <a:spcAft>
                <a:spcPts val="400"/>
              </a:spcAft>
              <a:buClrTx/>
              <a:buSzTx/>
              <a:buFont typeface="Symbol" panose="05050102010706020507" pitchFamily="18" charset="2"/>
              <a:buChar char=""/>
              <a:tabLst/>
              <a:defRPr/>
            </a:pPr>
            <a:r>
              <a:rPr kumimoji="0" lang="en-US" sz="18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The SESA is a service agreement for the delivery of energy savings/generation not a lease.</a:t>
            </a:r>
          </a:p>
          <a:p>
            <a:pPr marL="342900" marR="0" lvl="0" indent="-342900" algn="l" defTabSz="914400" rtl="0" eaLnBrk="1" fontAlgn="auto" latinLnBrk="0" hangingPunct="1">
              <a:lnSpc>
                <a:spcPct val="110000"/>
              </a:lnSpc>
              <a:spcBef>
                <a:spcPts val="0"/>
              </a:spcBef>
              <a:spcAft>
                <a:spcPts val="400"/>
              </a:spcAft>
              <a:buClrTx/>
              <a:buSzTx/>
              <a:buFont typeface="Symbol" panose="05050102010706020507" pitchFamily="18" charset="2"/>
              <a:buChar char=""/>
              <a:tabLst/>
              <a:defRPr/>
            </a:pPr>
            <a:r>
              <a:rPr kumimoji="0" lang="en-US" sz="18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Assure customers that service agreements like SESAs are off-balance sheet under FASB ASC 842 and offer to set up a call with Energy as a Service Provider to walk through accounting treatment.</a:t>
            </a:r>
          </a:p>
          <a:p>
            <a:pPr marL="342900" indent="-342900">
              <a:lnSpc>
                <a:spcPct val="110000"/>
              </a:lnSpc>
              <a:spcBef>
                <a:spcPts val="0"/>
              </a:spcBef>
              <a:spcAft>
                <a:spcPts val="400"/>
              </a:spcAft>
              <a:buFont typeface="Symbol" panose="05050102010706020507" pitchFamily="18" charset="2"/>
              <a:buChar char=""/>
              <a:defRPr/>
            </a:pPr>
            <a:r>
              <a:rPr kumimoji="0" lang="en-US" sz="1800" b="0" i="0" u="none" strike="noStrike" kern="1200" cap="none" spc="0" normalizeH="0" baseline="0" noProof="0" dirty="0">
                <a:ln>
                  <a:noFill/>
                </a:ln>
                <a:effectLst/>
                <a:uLnTx/>
                <a:uFill>
                  <a:solidFill>
                    <a:srgbClr val="000000"/>
                  </a:solidFill>
                </a:uFill>
                <a:latin typeface="Lato" panose="020F0502020204030203" pitchFamily="34" charset="0"/>
                <a:ea typeface="Lato" panose="020F0502020204030203" pitchFamily="34" charset="0"/>
                <a:cs typeface="Lato" panose="020F0502020204030203" pitchFamily="34" charset="0"/>
              </a:rPr>
              <a:t>Key factors in off-balance sheet accounting treatment include economic benefit, ownership, and control.</a:t>
            </a:r>
            <a:endParaRPr lang="en-US" sz="1800" b="1" dirty="0">
              <a:uFill>
                <a:solidFill>
                  <a:srgbClr val="000000"/>
                </a:solidFill>
              </a:uFill>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6" name="Text Placeholder 5">
            <a:extLst>
              <a:ext uri="{FF2B5EF4-FFF2-40B4-BE49-F238E27FC236}">
                <a16:creationId xmlns:a16="http://schemas.microsoft.com/office/drawing/2014/main" id="{09CEC549-5AEC-0943-A6D1-BC7586ABC74D}"/>
              </a:ext>
            </a:extLst>
          </p:cNvPr>
          <p:cNvSpPr>
            <a:spLocks noGrp="1"/>
          </p:cNvSpPr>
          <p:nvPr>
            <p:ph type="body" sz="quarter" idx="13"/>
          </p:nvPr>
        </p:nvSpPr>
        <p:spPr/>
        <p:txBody>
          <a:bodyPr/>
          <a:lstStyle/>
          <a:p>
            <a:r>
              <a:rPr lang="en-US" sz="2400" b="1" dirty="0">
                <a:effectLst/>
                <a:uFill>
                  <a:solidFill>
                    <a:srgbClr val="000000"/>
                  </a:solidFill>
                </a:uFill>
                <a:latin typeface="Lato" panose="020F0502020204030203" pitchFamily="34" charset="0"/>
                <a:ea typeface="Lato" panose="020F0502020204030203" pitchFamily="34" charset="0"/>
                <a:cs typeface="Lato" panose="020F0502020204030203" pitchFamily="34" charset="0"/>
              </a:rPr>
              <a:t>How are SESA payments set? </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7" name="Text Placeholder 6">
            <a:extLst>
              <a:ext uri="{FF2B5EF4-FFF2-40B4-BE49-F238E27FC236}">
                <a16:creationId xmlns:a16="http://schemas.microsoft.com/office/drawing/2014/main" id="{AA986BFF-424F-6D44-80FB-C0C6AAD6A679}"/>
              </a:ext>
            </a:extLst>
          </p:cNvPr>
          <p:cNvSpPr>
            <a:spLocks noGrp="1"/>
          </p:cNvSpPr>
          <p:nvPr>
            <p:ph type="body" sz="quarter" idx="12"/>
          </p:nvPr>
        </p:nvSpPr>
        <p:spPr/>
        <p:txBody>
          <a:bodyPr/>
          <a:lstStyle/>
          <a:p>
            <a:pPr marL="342900" indent="-342900">
              <a:lnSpc>
                <a:spcPct val="110000"/>
              </a:lnSpc>
              <a:spcBef>
                <a:spcPts val="0"/>
              </a:spcBef>
              <a:spcAft>
                <a:spcPts val="400"/>
              </a:spcAft>
              <a:buFont typeface="Symbol" panose="05050102010706020507" pitchFamily="18" charset="2"/>
              <a:buChar char=""/>
            </a:pPr>
            <a:r>
              <a:rPr lang="en-US" sz="1800" dirty="0">
                <a:effectLst/>
                <a:uFill>
                  <a:solidFill>
                    <a:srgbClr val="000000"/>
                  </a:solidFill>
                </a:uFill>
                <a:latin typeface="Lato" panose="020F0502020204030203" pitchFamily="34" charset="0"/>
                <a:ea typeface="Lato" panose="020F0502020204030203" pitchFamily="34" charset="0"/>
                <a:cs typeface="Lato" panose="020F0502020204030203" pitchFamily="34" charset="0"/>
              </a:rPr>
              <a:t>SESA services charges are set as a cost per unit of energy saved utilizing an SESA rate (e.g., $/kWh)</a:t>
            </a:r>
          </a:p>
          <a:p>
            <a:pPr marL="342900" marR="0" lvl="0" indent="-342900">
              <a:lnSpc>
                <a:spcPct val="110000"/>
              </a:lnSpc>
              <a:spcBef>
                <a:spcPts val="0"/>
              </a:spcBef>
              <a:spcAft>
                <a:spcPts val="400"/>
              </a:spcAft>
              <a:buFont typeface="Symbol" panose="05050102010706020507" pitchFamily="18" charset="2"/>
              <a:buChar char=""/>
            </a:pPr>
            <a:r>
              <a:rPr lang="en-US" sz="1800" dirty="0">
                <a:effectLst/>
                <a:uFill>
                  <a:solidFill>
                    <a:srgbClr val="000000"/>
                  </a:solidFill>
                </a:uFill>
                <a:latin typeface="Lato" panose="020F0502020204030203" pitchFamily="34" charset="0"/>
                <a:ea typeface="Lato" panose="020F0502020204030203" pitchFamily="34" charset="0"/>
                <a:cs typeface="Lato" panose="020F0502020204030203" pitchFamily="34" charset="0"/>
              </a:rPr>
              <a:t>Service charges are set at or below a customer’s existing utility rates, resulting in reduced operating expenses for customers.</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9" name="Slide Number Placeholder 8">
            <a:extLst>
              <a:ext uri="{FF2B5EF4-FFF2-40B4-BE49-F238E27FC236}">
                <a16:creationId xmlns:a16="http://schemas.microsoft.com/office/drawing/2014/main" id="{983925CD-4CE8-0040-A90A-034EB83D6871}"/>
              </a:ext>
            </a:extLst>
          </p:cNvPr>
          <p:cNvSpPr>
            <a:spLocks noGrp="1"/>
          </p:cNvSpPr>
          <p:nvPr>
            <p:ph type="sldNum" sz="quarter" idx="33"/>
          </p:nvPr>
        </p:nvSpPr>
        <p:spPr/>
        <p:txBody>
          <a:bodyPr/>
          <a:lstStyle/>
          <a:p>
            <a:fld id="{19B51A1E-902D-48AF-9020-955120F399B6}" type="slidenum">
              <a:rPr lang="en-US" noProof="0" smtClean="0">
                <a:latin typeface="Lato" panose="020F0502020204030203" pitchFamily="34" charset="0"/>
                <a:ea typeface="Lato" panose="020F0502020204030203" pitchFamily="34" charset="0"/>
                <a:cs typeface="Lato" panose="020F0502020204030203" pitchFamily="34" charset="0"/>
              </a:rPr>
              <a:pPr/>
              <a:t>19</a:t>
            </a:fld>
            <a:endParaRPr lang="en-US" noProof="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1993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85D198-F02A-B04E-BFE9-EEC0066105C6}"/>
              </a:ext>
            </a:extLst>
          </p:cNvPr>
          <p:cNvSpPr>
            <a:spLocks noGrp="1"/>
          </p:cNvSpPr>
          <p:nvPr>
            <p:ph type="title"/>
          </p:nvPr>
        </p:nvSpPr>
        <p:spPr/>
        <p:txBody>
          <a:bodyPr/>
          <a:lstStyle/>
          <a:p>
            <a:r>
              <a:rPr lang="en-US" dirty="0"/>
              <a:t>Agenda</a:t>
            </a:r>
          </a:p>
        </p:txBody>
      </p:sp>
      <p:sp>
        <p:nvSpPr>
          <p:cNvPr id="8" name="Content Placeholder 7">
            <a:extLst>
              <a:ext uri="{FF2B5EF4-FFF2-40B4-BE49-F238E27FC236}">
                <a16:creationId xmlns:a16="http://schemas.microsoft.com/office/drawing/2014/main" id="{3623D764-5D4A-6B4D-B5D0-6774E07A0EC1}"/>
              </a:ext>
            </a:extLst>
          </p:cNvPr>
          <p:cNvSpPr>
            <a:spLocks noGrp="1"/>
          </p:cNvSpPr>
          <p:nvPr>
            <p:ph idx="1"/>
          </p:nvPr>
        </p:nvSpPr>
        <p:spPr/>
        <p:txBody>
          <a:bodyPr/>
          <a:lstStyle/>
          <a:p>
            <a:pPr marL="0" marR="0" indent="0">
              <a:spcBef>
                <a:spcPts val="0"/>
              </a:spcBef>
              <a:spcAft>
                <a:spcPts val="0"/>
              </a:spcAft>
              <a:buNone/>
            </a:pPr>
            <a:r>
              <a:rPr lang="en-US" sz="1800" dirty="0">
                <a:effectLst/>
                <a:latin typeface="Lato" panose="020F0502020204030203" pitchFamily="34" charset="0"/>
                <a:ea typeface="Lato" panose="020F0502020204030203" pitchFamily="34" charset="0"/>
                <a:cs typeface="Lato" panose="020F0502020204030203" pitchFamily="34" charset="0"/>
              </a:rPr>
              <a:t>1. The benefits of Sustainable Energy as a Service for ESCOS and motivating factors for customers </a:t>
            </a:r>
          </a:p>
          <a:p>
            <a:pPr marL="0" marR="0" indent="0">
              <a:spcBef>
                <a:spcPts val="0"/>
              </a:spcBef>
              <a:spcAft>
                <a:spcPts val="0"/>
              </a:spcAft>
              <a:buNone/>
            </a:pPr>
            <a:r>
              <a:rPr lang="en-US" sz="1800" dirty="0">
                <a:effectLst/>
                <a:latin typeface="Lato" panose="020F0502020204030203" pitchFamily="34" charset="0"/>
                <a:ea typeface="Lato" panose="020F0502020204030203" pitchFamily="34" charset="0"/>
                <a:cs typeface="Lato" panose="020F0502020204030203" pitchFamily="34" charset="0"/>
              </a:rPr>
              <a:t> </a:t>
            </a:r>
          </a:p>
          <a:p>
            <a:pPr marL="0" marR="0" indent="0">
              <a:spcBef>
                <a:spcPts val="0"/>
              </a:spcBef>
              <a:spcAft>
                <a:spcPts val="0"/>
              </a:spcAft>
              <a:buNone/>
            </a:pPr>
            <a:r>
              <a:rPr lang="en-US" sz="1800" dirty="0">
                <a:effectLst/>
                <a:latin typeface="Lato" panose="020F0502020204030203" pitchFamily="34" charset="0"/>
                <a:ea typeface="Lato" panose="020F0502020204030203" pitchFamily="34" charset="0"/>
                <a:cs typeface="Lato" panose="020F0502020204030203" pitchFamily="34" charset="0"/>
              </a:rPr>
              <a:t>2. Sustainable energy-as-a-service detailed structure and key project contracts</a:t>
            </a:r>
          </a:p>
          <a:p>
            <a:pPr marL="0" marR="0" indent="0">
              <a:spcBef>
                <a:spcPts val="0"/>
              </a:spcBef>
              <a:spcAft>
                <a:spcPts val="0"/>
              </a:spcAft>
              <a:buNone/>
            </a:pPr>
            <a:endParaRPr lang="en-US" sz="1800" dirty="0">
              <a:effectLst/>
              <a:latin typeface="Lato" panose="020F0502020204030203" pitchFamily="34" charset="0"/>
              <a:ea typeface="Lato" panose="020F0502020204030203" pitchFamily="34" charset="0"/>
              <a:cs typeface="Lato" panose="020F0502020204030203" pitchFamily="34" charset="0"/>
            </a:endParaRPr>
          </a:p>
          <a:p>
            <a:pPr marL="0" marR="0" indent="0">
              <a:spcBef>
                <a:spcPts val="0"/>
              </a:spcBef>
              <a:spcAft>
                <a:spcPts val="0"/>
              </a:spcAft>
              <a:buNone/>
            </a:pPr>
            <a:r>
              <a:rPr lang="en-US" sz="1800" dirty="0">
                <a:effectLst/>
                <a:latin typeface="Lato" panose="020F0502020204030203" pitchFamily="34" charset="0"/>
                <a:ea typeface="Lato" panose="020F0502020204030203" pitchFamily="34" charset="0"/>
                <a:cs typeface="Lato" panose="020F0502020204030203" pitchFamily="34" charset="0"/>
              </a:rPr>
              <a:t>3. Illustration of cash flow for customers and ESCOs </a:t>
            </a:r>
          </a:p>
          <a:p>
            <a:pPr marL="0" marR="0">
              <a:spcBef>
                <a:spcPts val="0"/>
              </a:spcBef>
              <a:spcAft>
                <a:spcPts val="0"/>
              </a:spcAft>
            </a:pPr>
            <a:endParaRPr lang="en-US" sz="1800" dirty="0">
              <a:effectLst/>
              <a:latin typeface="Lato" panose="020F0502020204030203" pitchFamily="34" charset="0"/>
              <a:ea typeface="Lato" panose="020F0502020204030203" pitchFamily="34" charset="0"/>
              <a:cs typeface="Lato" panose="020F0502020204030203" pitchFamily="34" charset="0"/>
            </a:endParaRPr>
          </a:p>
          <a:p>
            <a:pPr marL="0" marR="0" indent="0">
              <a:spcBef>
                <a:spcPts val="0"/>
              </a:spcBef>
              <a:spcAft>
                <a:spcPts val="0"/>
              </a:spcAft>
              <a:buNone/>
            </a:pPr>
            <a:r>
              <a:rPr lang="en-US" sz="1800" dirty="0">
                <a:effectLst/>
                <a:latin typeface="Lato" panose="020F0502020204030203" pitchFamily="34" charset="0"/>
                <a:ea typeface="Lato" panose="020F0502020204030203" pitchFamily="34" charset="0"/>
                <a:cs typeface="Lato" panose="020F0502020204030203" pitchFamily="34" charset="0"/>
              </a:rPr>
              <a:t>4. The similarities and differences between traditional energy performance contracting </a:t>
            </a:r>
          </a:p>
          <a:p>
            <a:pPr marL="0" marR="0" indent="0">
              <a:spcBef>
                <a:spcPts val="0"/>
              </a:spcBef>
              <a:spcAft>
                <a:spcPts val="0"/>
              </a:spcAft>
              <a:buNone/>
            </a:pPr>
            <a:endParaRPr lang="en-US" dirty="0">
              <a:latin typeface="Lato" panose="020F0502020204030203" pitchFamily="34" charset="0"/>
              <a:ea typeface="Lato" panose="020F0502020204030203" pitchFamily="34" charset="0"/>
              <a:cs typeface="Lato" panose="020F0502020204030203" pitchFamily="34" charset="0"/>
            </a:endParaRPr>
          </a:p>
          <a:p>
            <a:pPr marL="0" marR="0" indent="0">
              <a:spcBef>
                <a:spcPts val="0"/>
              </a:spcBef>
              <a:spcAft>
                <a:spcPts val="0"/>
              </a:spcAft>
              <a:buNone/>
            </a:pPr>
            <a:r>
              <a:rPr lang="en-US" sz="1800" dirty="0">
                <a:effectLst/>
                <a:latin typeface="Lato" panose="020F0502020204030203" pitchFamily="34" charset="0"/>
                <a:ea typeface="Lato" panose="020F0502020204030203" pitchFamily="34" charset="0"/>
                <a:cs typeface="Lato" panose="020F0502020204030203" pitchFamily="34" charset="0"/>
              </a:rPr>
              <a:t>5. Frequently Asked Questions &amp; Participant Questions</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6" name="Slide Number Placeholder 5">
            <a:extLst>
              <a:ext uri="{FF2B5EF4-FFF2-40B4-BE49-F238E27FC236}">
                <a16:creationId xmlns:a16="http://schemas.microsoft.com/office/drawing/2014/main" id="{1C9667AC-D5DF-CC48-A5D2-968DFFE1C5EE}"/>
              </a:ext>
            </a:extLst>
          </p:cNvPr>
          <p:cNvSpPr>
            <a:spLocks noGrp="1"/>
          </p:cNvSpPr>
          <p:nvPr>
            <p:ph type="sldNum" sz="quarter" idx="33"/>
          </p:nvPr>
        </p:nvSpPr>
        <p:spPr/>
        <p:txBody>
          <a:bodyPr/>
          <a:lstStyle/>
          <a:p>
            <a:fld id="{19B51A1E-902D-48AF-9020-955120F399B6}" type="slidenum">
              <a:rPr lang="en-US" noProof="0" smtClean="0"/>
              <a:pPr/>
              <a:t>2</a:t>
            </a:fld>
            <a:endParaRPr lang="en-US" noProof="0" dirty="0"/>
          </a:p>
        </p:txBody>
      </p:sp>
    </p:spTree>
    <p:extLst>
      <p:ext uri="{BB962C8B-B14F-4D97-AF65-F5344CB8AC3E}">
        <p14:creationId xmlns:p14="http://schemas.microsoft.com/office/powerpoint/2010/main" val="27985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7D14-3DE7-F24E-B5A2-56C341ED3002}"/>
              </a:ext>
            </a:extLst>
          </p:cNvPr>
          <p:cNvSpPr>
            <a:spLocks noGrp="1"/>
          </p:cNvSpPr>
          <p:nvPr>
            <p:ph type="title"/>
          </p:nvPr>
        </p:nvSpPr>
        <p:spPr/>
        <p:txBody>
          <a:bodyPr/>
          <a:lstStyle/>
          <a:p>
            <a:r>
              <a:rPr lang="en-US" dirty="0"/>
              <a:t>FAQs</a:t>
            </a:r>
          </a:p>
        </p:txBody>
      </p:sp>
      <p:sp>
        <p:nvSpPr>
          <p:cNvPr id="4" name="Text Placeholder 3">
            <a:extLst>
              <a:ext uri="{FF2B5EF4-FFF2-40B4-BE49-F238E27FC236}">
                <a16:creationId xmlns:a16="http://schemas.microsoft.com/office/drawing/2014/main" id="{60CA8A34-73E5-0241-80CC-F897023818DB}"/>
              </a:ext>
            </a:extLst>
          </p:cNvPr>
          <p:cNvSpPr>
            <a:spLocks noGrp="1"/>
          </p:cNvSpPr>
          <p:nvPr>
            <p:ph type="body" idx="1"/>
          </p:nvPr>
        </p:nvSpPr>
        <p:spPr/>
        <p:txBody>
          <a:bodyPr/>
          <a:lstStyle/>
          <a:p>
            <a:r>
              <a:rPr kumimoji="0" lang="en-US" sz="2300" b="1" i="0" u="none" strike="noStrike" kern="1200" cap="none" spc="0" normalizeH="0" baseline="0" noProof="0" dirty="0">
                <a:ln>
                  <a:noFill/>
                </a:ln>
                <a:effectLst/>
                <a:uLnTx/>
                <a:uFill>
                  <a:solidFill>
                    <a:srgbClr val="000000"/>
                  </a:solidFill>
                </a:uFill>
                <a:latin typeface="Lato" panose="020F0502020204030203" pitchFamily="34" charset="0"/>
                <a:ea typeface="Lato" panose="020F0502020204030203" pitchFamily="34" charset="0"/>
                <a:cs typeface="Lato" panose="020F0502020204030203" pitchFamily="34" charset="0"/>
              </a:rPr>
              <a:t>What happens at the end of the SESA Term?</a:t>
            </a:r>
          </a:p>
          <a:p>
            <a:endParaRPr lang="en-US" sz="2300" dirty="0">
              <a:latin typeface="Lato" panose="020F0502020204030203" pitchFamily="34" charset="0"/>
              <a:ea typeface="Lato" panose="020F0502020204030203" pitchFamily="34" charset="0"/>
              <a:cs typeface="Lato" panose="020F0502020204030203" pitchFamily="34" charset="0"/>
            </a:endParaRPr>
          </a:p>
        </p:txBody>
      </p:sp>
      <p:sp>
        <p:nvSpPr>
          <p:cNvPr id="5" name="Content Placeholder 4">
            <a:extLst>
              <a:ext uri="{FF2B5EF4-FFF2-40B4-BE49-F238E27FC236}">
                <a16:creationId xmlns:a16="http://schemas.microsoft.com/office/drawing/2014/main" id="{85CE089F-3F1F-C143-A52E-AF80CD5DFC53}"/>
              </a:ext>
            </a:extLst>
          </p:cNvPr>
          <p:cNvSpPr>
            <a:spLocks noGrp="1"/>
          </p:cNvSpPr>
          <p:nvPr>
            <p:ph sz="half" idx="2"/>
          </p:nvPr>
        </p:nvSpPr>
        <p:spPr>
          <a:xfrm>
            <a:off x="420000" y="2509838"/>
            <a:ext cx="5472000" cy="3376963"/>
          </a:xfrm>
        </p:spPr>
        <p:txBody>
          <a:bodyPr/>
          <a:lstStyle/>
          <a:p>
            <a:pPr marL="342900" marR="0" lvl="0" indent="-342900" algn="l" defTabSz="914400" rtl="0" eaLnBrk="1" fontAlgn="auto" latinLnBrk="0" hangingPunct="1">
              <a:lnSpc>
                <a:spcPct val="110000"/>
              </a:lnSpc>
              <a:spcBef>
                <a:spcPts val="0"/>
              </a:spcBef>
              <a:spcAft>
                <a:spcPts val="400"/>
              </a:spcAft>
              <a:buClrTx/>
              <a:buSzTx/>
              <a:buFont typeface="Symbol" panose="05050102010706020507" pitchFamily="18" charset="2"/>
              <a:buChar char=""/>
              <a:tabLst/>
              <a:defRPr/>
            </a:pPr>
            <a:r>
              <a:rPr kumimoji="0" lang="en-US" sz="1800" b="0" i="0" u="none" strike="noStrike" kern="1200" cap="none" spc="0" normalizeH="0" baseline="0" noProof="0" dirty="0">
                <a:ln>
                  <a:noFill/>
                </a:ln>
                <a:effectLst/>
                <a:uLnTx/>
                <a:uFill>
                  <a:solidFill>
                    <a:srgbClr val="000000"/>
                  </a:solidFill>
                </a:uFill>
                <a:latin typeface="Lato" panose="020F0502020204030203" pitchFamily="34" charset="0"/>
                <a:ea typeface="Lato" panose="020F0502020204030203" pitchFamily="34" charset="0"/>
                <a:cs typeface="Lato" panose="020F0502020204030203" pitchFamily="34" charset="0"/>
              </a:rPr>
              <a:t>At the end of the SESA term, the customer has the option to renew the agreement or purchase the equipment for its fair market value. </a:t>
            </a:r>
            <a:endParaRPr kumimoji="0" lang="en-US" sz="14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6" name="Text Placeholder 5">
            <a:extLst>
              <a:ext uri="{FF2B5EF4-FFF2-40B4-BE49-F238E27FC236}">
                <a16:creationId xmlns:a16="http://schemas.microsoft.com/office/drawing/2014/main" id="{09CEC549-5AEC-0943-A6D1-BC7586ABC74D}"/>
              </a:ext>
            </a:extLst>
          </p:cNvPr>
          <p:cNvSpPr>
            <a:spLocks noGrp="1"/>
          </p:cNvSpPr>
          <p:nvPr>
            <p:ph type="body" sz="quarter" idx="13"/>
          </p:nvPr>
        </p:nvSpPr>
        <p:spPr/>
        <p:txBody>
          <a:bodyPr/>
          <a:lstStyle/>
          <a:p>
            <a:pPr marL="0" marR="0">
              <a:lnSpc>
                <a:spcPct val="110000"/>
              </a:lnSpc>
              <a:spcBef>
                <a:spcPts val="1800"/>
              </a:spcBef>
              <a:spcAft>
                <a:spcPts val="1200"/>
              </a:spcAft>
              <a:tabLst>
                <a:tab pos="365760" algn="l"/>
                <a:tab pos="571500" algn="l"/>
              </a:tabLst>
            </a:pPr>
            <a:r>
              <a:rPr lang="en-US" sz="2400" b="1" dirty="0">
                <a:effectLst/>
                <a:uFill>
                  <a:solidFill>
                    <a:srgbClr val="000000"/>
                  </a:solidFill>
                </a:uFill>
                <a:latin typeface="Lato" panose="020F0502020204030203" pitchFamily="34" charset="0"/>
                <a:ea typeface="Lato" panose="020F0502020204030203" pitchFamily="34" charset="0"/>
                <a:cs typeface="Lato" panose="020F0502020204030203" pitchFamily="34" charset="0"/>
              </a:rPr>
              <a:t>How do changes in operations affect savings calculations?</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7" name="Text Placeholder 6">
            <a:extLst>
              <a:ext uri="{FF2B5EF4-FFF2-40B4-BE49-F238E27FC236}">
                <a16:creationId xmlns:a16="http://schemas.microsoft.com/office/drawing/2014/main" id="{AA986BFF-424F-6D44-80FB-C0C6AAD6A679}"/>
              </a:ext>
            </a:extLst>
          </p:cNvPr>
          <p:cNvSpPr>
            <a:spLocks noGrp="1"/>
          </p:cNvSpPr>
          <p:nvPr>
            <p:ph type="body" sz="quarter" idx="12"/>
          </p:nvPr>
        </p:nvSpPr>
        <p:spPr>
          <a:xfrm>
            <a:off x="6299887" y="2632395"/>
            <a:ext cx="5472113" cy="2855399"/>
          </a:xfrm>
        </p:spPr>
        <p:txBody>
          <a:bodyPr/>
          <a:lstStyle/>
          <a:p>
            <a:pPr marL="342900" marR="0" lvl="0" indent="-342900">
              <a:lnSpc>
                <a:spcPct val="110000"/>
              </a:lnSpc>
              <a:spcBef>
                <a:spcPts val="0"/>
              </a:spcBef>
              <a:spcAft>
                <a:spcPts val="400"/>
              </a:spcAft>
              <a:buFont typeface="Symbol" panose="05050102010706020507" pitchFamily="18" charset="2"/>
              <a:buChar char=""/>
            </a:pPr>
            <a:r>
              <a:rPr lang="en-US" sz="1800" dirty="0">
                <a:effectLst/>
                <a:uFill>
                  <a:solidFill>
                    <a:srgbClr val="000000"/>
                  </a:solidFill>
                </a:uFill>
                <a:latin typeface="Lato" panose="020F0502020204030203" pitchFamily="34" charset="0"/>
                <a:ea typeface="Lato" panose="020F0502020204030203" pitchFamily="34" charset="0"/>
                <a:cs typeface="Lato" panose="020F0502020204030203" pitchFamily="34" charset="0"/>
              </a:rPr>
              <a:t>During the development process of the detailed energy assessment, we work with your facility staff to fix and agree upon key baseline operating parameters to the savings calculations like operating hours, production levels and occupancy. These inputs are agreed upon and fixed prior to contract signing. In this way, equipment efficiency is measured without worrying about changes in day-to-day operation that are outside of Energy as a Service Provider’ and our ESCO’s control. </a:t>
            </a:r>
            <a:endParaRPr lang="en-US" sz="1800" dirty="0">
              <a:uFill>
                <a:solidFill>
                  <a:srgbClr val="000000"/>
                </a:solidFill>
              </a:uFill>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9" name="Slide Number Placeholder 8">
            <a:extLst>
              <a:ext uri="{FF2B5EF4-FFF2-40B4-BE49-F238E27FC236}">
                <a16:creationId xmlns:a16="http://schemas.microsoft.com/office/drawing/2014/main" id="{983925CD-4CE8-0040-A90A-034EB83D6871}"/>
              </a:ext>
            </a:extLst>
          </p:cNvPr>
          <p:cNvSpPr>
            <a:spLocks noGrp="1"/>
          </p:cNvSpPr>
          <p:nvPr>
            <p:ph type="sldNum" sz="quarter" idx="33"/>
          </p:nvPr>
        </p:nvSpPr>
        <p:spPr/>
        <p:txBody>
          <a:bodyPr/>
          <a:lstStyle/>
          <a:p>
            <a:fld id="{19B51A1E-902D-48AF-9020-955120F399B6}" type="slidenum">
              <a:rPr lang="en-US" noProof="0" smtClean="0">
                <a:latin typeface="Lato" panose="020F0502020204030203" pitchFamily="34" charset="0"/>
                <a:ea typeface="Lato" panose="020F0502020204030203" pitchFamily="34" charset="0"/>
                <a:cs typeface="Lato" panose="020F0502020204030203" pitchFamily="34" charset="0"/>
              </a:rPr>
              <a:pPr/>
              <a:t>20</a:t>
            </a:fld>
            <a:endParaRPr lang="en-US" noProof="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2432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7D14-3DE7-F24E-B5A2-56C341ED3002}"/>
              </a:ext>
            </a:extLst>
          </p:cNvPr>
          <p:cNvSpPr>
            <a:spLocks noGrp="1"/>
          </p:cNvSpPr>
          <p:nvPr>
            <p:ph type="title"/>
          </p:nvPr>
        </p:nvSpPr>
        <p:spPr/>
        <p:txBody>
          <a:bodyPr/>
          <a:lstStyle/>
          <a:p>
            <a:r>
              <a:rPr lang="en-US" dirty="0"/>
              <a:t>FAQs</a:t>
            </a:r>
          </a:p>
        </p:txBody>
      </p:sp>
      <p:sp>
        <p:nvSpPr>
          <p:cNvPr id="4" name="Text Placeholder 3">
            <a:extLst>
              <a:ext uri="{FF2B5EF4-FFF2-40B4-BE49-F238E27FC236}">
                <a16:creationId xmlns:a16="http://schemas.microsoft.com/office/drawing/2014/main" id="{60CA8A34-73E5-0241-80CC-F897023818DB}"/>
              </a:ext>
            </a:extLst>
          </p:cNvPr>
          <p:cNvSpPr>
            <a:spLocks noGrp="1"/>
          </p:cNvSpPr>
          <p:nvPr>
            <p:ph type="body" idx="1"/>
          </p:nvPr>
        </p:nvSpPr>
        <p:spPr/>
        <p:txBody>
          <a:bodyPr/>
          <a:lstStyle/>
          <a:p>
            <a:pPr marL="0" marR="0">
              <a:lnSpc>
                <a:spcPct val="110000"/>
              </a:lnSpc>
              <a:spcBef>
                <a:spcPts val="1800"/>
              </a:spcBef>
              <a:spcAft>
                <a:spcPts val="1200"/>
              </a:spcAft>
              <a:tabLst>
                <a:tab pos="365760" algn="l"/>
                <a:tab pos="571500" algn="l"/>
              </a:tabLst>
            </a:pPr>
            <a:r>
              <a:rPr lang="en-US" sz="2400" b="1" dirty="0">
                <a:effectLst/>
                <a:uFill>
                  <a:solidFill>
                    <a:srgbClr val="000000"/>
                  </a:solidFill>
                </a:uFill>
                <a:latin typeface="Sharp Sans Semibold" pitchFamily="2" charset="0"/>
                <a:ea typeface="Sharp Sans Semibold" pitchFamily="2" charset="0"/>
                <a:cs typeface="Sharp Sans Semibold" pitchFamily="2" charset="0"/>
              </a:rPr>
              <a:t>Do SESA rates fluctuate with my utility rates? </a:t>
            </a:r>
          </a:p>
          <a:p>
            <a:endParaRPr lang="en-US" sz="2300" dirty="0"/>
          </a:p>
        </p:txBody>
      </p:sp>
      <p:sp>
        <p:nvSpPr>
          <p:cNvPr id="5" name="Content Placeholder 4">
            <a:extLst>
              <a:ext uri="{FF2B5EF4-FFF2-40B4-BE49-F238E27FC236}">
                <a16:creationId xmlns:a16="http://schemas.microsoft.com/office/drawing/2014/main" id="{85CE089F-3F1F-C143-A52E-AF80CD5DFC53}"/>
              </a:ext>
            </a:extLst>
          </p:cNvPr>
          <p:cNvSpPr>
            <a:spLocks noGrp="1"/>
          </p:cNvSpPr>
          <p:nvPr>
            <p:ph sz="half" idx="2"/>
          </p:nvPr>
        </p:nvSpPr>
        <p:spPr>
          <a:xfrm>
            <a:off x="420000" y="2611260"/>
            <a:ext cx="5472000" cy="3376963"/>
          </a:xfrm>
        </p:spPr>
        <p:txBody>
          <a:bodyPr/>
          <a:lstStyle/>
          <a:p>
            <a:pPr marL="342900" marR="0" lvl="0" indent="-342900">
              <a:lnSpc>
                <a:spcPct val="110000"/>
              </a:lnSpc>
              <a:spcBef>
                <a:spcPts val="0"/>
              </a:spcBef>
              <a:spcAft>
                <a:spcPts val="400"/>
              </a:spcAft>
              <a:buFont typeface="Symbol" panose="05050102010706020507" pitchFamily="18" charset="2"/>
              <a:buChar char=""/>
            </a:pPr>
            <a:r>
              <a:rPr lang="en-US" sz="1800" dirty="0">
                <a:effectLst/>
                <a:uFill>
                  <a:solidFill>
                    <a:srgbClr val="000000"/>
                  </a:solidFill>
                </a:uFill>
                <a:latin typeface="Sharp Sans Medium" pitchFamily="2" charset="0"/>
                <a:ea typeface="Sharp Sans Medium" pitchFamily="2" charset="0"/>
                <a:cs typeface="Sharp Sans Medium" pitchFamily="2" charset="0"/>
              </a:rPr>
              <a:t>No. SESA service charges are set at contract signing and then escalate each year at an agreed up escalation rate (similar to a solar PPA).</a:t>
            </a:r>
          </a:p>
          <a:p>
            <a:pPr marL="342900" marR="0" lvl="0" indent="-342900">
              <a:lnSpc>
                <a:spcPct val="110000"/>
              </a:lnSpc>
              <a:spcBef>
                <a:spcPts val="0"/>
              </a:spcBef>
              <a:spcAft>
                <a:spcPts val="400"/>
              </a:spcAft>
              <a:buFont typeface="Symbol" panose="05050102010706020507" pitchFamily="18" charset="2"/>
              <a:buChar char=""/>
            </a:pPr>
            <a:r>
              <a:rPr lang="en-US" sz="1800" dirty="0">
                <a:effectLst/>
                <a:uFill>
                  <a:solidFill>
                    <a:srgbClr val="000000"/>
                  </a:solidFill>
                </a:uFill>
                <a:latin typeface="Sharp Sans Medium" pitchFamily="2" charset="0"/>
                <a:ea typeface="Sharp Sans Medium" pitchFamily="2" charset="0"/>
                <a:cs typeface="Sharp Sans Medium" pitchFamily="2" charset="0"/>
              </a:rPr>
              <a:t>The SESA escalation rate remains the same whether actual utility rates increase or decrease over time</a:t>
            </a:r>
            <a:r>
              <a:rPr lang="en-US" sz="2000" dirty="0">
                <a:effectLst/>
                <a:uFill>
                  <a:solidFill>
                    <a:srgbClr val="000000"/>
                  </a:solidFill>
                </a:uFill>
                <a:latin typeface="Sharp Sans Medium" pitchFamily="2" charset="0"/>
                <a:ea typeface="Sharp Sans Medium" pitchFamily="2" charset="0"/>
                <a:cs typeface="Sharp Sans Medium" pitchFamily="2" charset="0"/>
              </a:rPr>
              <a:t>.</a:t>
            </a:r>
          </a:p>
          <a:p>
            <a:endParaRPr lang="en-US" dirty="0"/>
          </a:p>
        </p:txBody>
      </p:sp>
      <p:sp>
        <p:nvSpPr>
          <p:cNvPr id="6" name="Text Placeholder 5">
            <a:extLst>
              <a:ext uri="{FF2B5EF4-FFF2-40B4-BE49-F238E27FC236}">
                <a16:creationId xmlns:a16="http://schemas.microsoft.com/office/drawing/2014/main" id="{09CEC549-5AEC-0943-A6D1-BC7586ABC74D}"/>
              </a:ext>
            </a:extLst>
          </p:cNvPr>
          <p:cNvSpPr>
            <a:spLocks noGrp="1"/>
          </p:cNvSpPr>
          <p:nvPr>
            <p:ph type="body" sz="quarter" idx="13"/>
          </p:nvPr>
        </p:nvSpPr>
        <p:spPr/>
        <p:txBody>
          <a:bodyPr/>
          <a:lstStyle/>
          <a:p>
            <a:pPr marL="0" marR="0">
              <a:lnSpc>
                <a:spcPct val="110000"/>
              </a:lnSpc>
              <a:spcBef>
                <a:spcPts val="1800"/>
              </a:spcBef>
              <a:spcAft>
                <a:spcPts val="1200"/>
              </a:spcAft>
              <a:tabLst>
                <a:tab pos="365760" algn="l"/>
                <a:tab pos="571500" algn="l"/>
              </a:tabLst>
            </a:pPr>
            <a:r>
              <a:rPr lang="en-US" sz="2400" b="1" dirty="0">
                <a:effectLst/>
                <a:uFill>
                  <a:solidFill>
                    <a:srgbClr val="000000"/>
                  </a:solidFill>
                </a:uFill>
                <a:latin typeface="Sharp Sans Semibold" pitchFamily="2" charset="0"/>
                <a:ea typeface="Sharp Sans Semibold" pitchFamily="2" charset="0"/>
                <a:cs typeface="Sharp Sans Semibold" pitchFamily="2" charset="0"/>
              </a:rPr>
              <a:t>Other Questions?</a:t>
            </a:r>
            <a:endParaRPr lang="en-US" dirty="0"/>
          </a:p>
        </p:txBody>
      </p:sp>
      <p:sp>
        <p:nvSpPr>
          <p:cNvPr id="9" name="Slide Number Placeholder 8">
            <a:extLst>
              <a:ext uri="{FF2B5EF4-FFF2-40B4-BE49-F238E27FC236}">
                <a16:creationId xmlns:a16="http://schemas.microsoft.com/office/drawing/2014/main" id="{983925CD-4CE8-0040-A90A-034EB83D6871}"/>
              </a:ext>
            </a:extLst>
          </p:cNvPr>
          <p:cNvSpPr>
            <a:spLocks noGrp="1"/>
          </p:cNvSpPr>
          <p:nvPr>
            <p:ph type="sldNum" sz="quarter" idx="33"/>
          </p:nvPr>
        </p:nvSpPr>
        <p:spPr/>
        <p:txBody>
          <a:bodyPr/>
          <a:lstStyle/>
          <a:p>
            <a:fld id="{19B51A1E-902D-48AF-9020-955120F399B6}" type="slidenum">
              <a:rPr lang="en-US" noProof="0" smtClean="0"/>
              <a:pPr/>
              <a:t>21</a:t>
            </a:fld>
            <a:endParaRPr lang="en-US" noProof="0" dirty="0"/>
          </a:p>
        </p:txBody>
      </p:sp>
    </p:spTree>
    <p:extLst>
      <p:ext uri="{BB962C8B-B14F-4D97-AF65-F5344CB8AC3E}">
        <p14:creationId xmlns:p14="http://schemas.microsoft.com/office/powerpoint/2010/main" val="1989000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A picture containing outdoor, building, city&#10;&#10;Description automatically generated">
            <a:extLst>
              <a:ext uri="{FF2B5EF4-FFF2-40B4-BE49-F238E27FC236}">
                <a16:creationId xmlns:a16="http://schemas.microsoft.com/office/drawing/2014/main" id="{C726CE6E-AE87-A74E-BC54-642F4C89CE53}"/>
              </a:ext>
            </a:extLst>
          </p:cNvPr>
          <p:cNvPicPr>
            <a:picLocks noGrp="1" noChangeAspect="1"/>
          </p:cNvPicPr>
          <p:nvPr>
            <p:ph type="pic" sz="quarter" idx="10"/>
          </p:nvPr>
        </p:nvPicPr>
        <p:blipFill>
          <a:blip r:embed="rId2">
            <a:grayscl/>
          </a:blip>
          <a:srcRect t="4031" b="4031"/>
          <a:stretch>
            <a:fillRect/>
          </a:stretch>
        </p:blipFill>
        <p:spPr/>
      </p:pic>
      <p:sp>
        <p:nvSpPr>
          <p:cNvPr id="3" name="Title 2">
            <a:extLst>
              <a:ext uri="{FF2B5EF4-FFF2-40B4-BE49-F238E27FC236}">
                <a16:creationId xmlns:a16="http://schemas.microsoft.com/office/drawing/2014/main" id="{FC0444A7-817D-3249-BECB-2F5035D485A8}"/>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1C7D52DF-C489-5745-A7C4-D8156FE903E3}"/>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D2E6AA64-5D1C-6E44-AF22-0F6EC7558553}"/>
              </a:ext>
            </a:extLst>
          </p:cNvPr>
          <p:cNvSpPr>
            <a:spLocks noGrp="1"/>
          </p:cNvSpPr>
          <p:nvPr>
            <p:ph type="body" sz="quarter" idx="17"/>
          </p:nvPr>
        </p:nvSpPr>
        <p:spPr/>
        <p:txBody>
          <a:bodyPr/>
          <a:lstStyle/>
          <a:p>
            <a:endParaRPr lang="en-US"/>
          </a:p>
        </p:txBody>
      </p:sp>
      <p:sp>
        <p:nvSpPr>
          <p:cNvPr id="6" name="Text Placeholder 5">
            <a:extLst>
              <a:ext uri="{FF2B5EF4-FFF2-40B4-BE49-F238E27FC236}">
                <a16:creationId xmlns:a16="http://schemas.microsoft.com/office/drawing/2014/main" id="{C7F4F80C-9A75-7647-BF0F-21F4665C8334}"/>
              </a:ext>
            </a:extLst>
          </p:cNvPr>
          <p:cNvSpPr>
            <a:spLocks noGrp="1"/>
          </p:cNvSpPr>
          <p:nvPr>
            <p:ph type="body" sz="quarter" idx="18"/>
          </p:nvPr>
        </p:nvSpPr>
        <p:spPr/>
        <p:txBody>
          <a:bodyPr/>
          <a:lstStyle/>
          <a:p>
            <a:endParaRPr lang="en-US"/>
          </a:p>
        </p:txBody>
      </p:sp>
      <p:sp>
        <p:nvSpPr>
          <p:cNvPr id="7" name="Slide Number Placeholder 6">
            <a:extLst>
              <a:ext uri="{FF2B5EF4-FFF2-40B4-BE49-F238E27FC236}">
                <a16:creationId xmlns:a16="http://schemas.microsoft.com/office/drawing/2014/main" id="{D4D7DA47-61B2-004E-8BB3-2573FE0800B9}"/>
              </a:ext>
            </a:extLst>
          </p:cNvPr>
          <p:cNvSpPr>
            <a:spLocks noGrp="1"/>
          </p:cNvSpPr>
          <p:nvPr>
            <p:ph type="sldNum" sz="quarter" idx="20"/>
          </p:nvPr>
        </p:nvSpPr>
        <p:spPr/>
        <p:txBody>
          <a:bodyPr/>
          <a:lstStyle/>
          <a:p>
            <a:fld id="{19B51A1E-902D-48AF-9020-955120F399B6}" type="slidenum">
              <a:rPr lang="en-US" noProof="0" smtClean="0"/>
              <a:pPr/>
              <a:t>22</a:t>
            </a:fld>
            <a:endParaRPr lang="en-US" noProof="0" dirty="0"/>
          </a:p>
        </p:txBody>
      </p:sp>
    </p:spTree>
    <p:extLst>
      <p:ext uri="{BB962C8B-B14F-4D97-AF65-F5344CB8AC3E}">
        <p14:creationId xmlns:p14="http://schemas.microsoft.com/office/powerpoint/2010/main" val="414845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28288-AEB7-1045-A91B-806B19D2B0A3}"/>
              </a:ext>
            </a:extLst>
          </p:cNvPr>
          <p:cNvSpPr>
            <a:spLocks noGrp="1"/>
          </p:cNvSpPr>
          <p:nvPr>
            <p:ph type="ctrTitle"/>
          </p:nvPr>
        </p:nvSpPr>
        <p:spPr>
          <a:xfrm>
            <a:off x="6235700" y="1485000"/>
            <a:ext cx="5956300" cy="1944000"/>
          </a:xfrm>
        </p:spPr>
        <p:txBody>
          <a:bodyPr/>
          <a:lstStyle/>
          <a:p>
            <a:r>
              <a:rPr lang="en-US" dirty="0"/>
              <a:t>Sustainable Energy as a Service Benefits</a:t>
            </a:r>
          </a:p>
        </p:txBody>
      </p:sp>
      <p:sp>
        <p:nvSpPr>
          <p:cNvPr id="4" name="Text Placeholder 3">
            <a:extLst>
              <a:ext uri="{FF2B5EF4-FFF2-40B4-BE49-F238E27FC236}">
                <a16:creationId xmlns:a16="http://schemas.microsoft.com/office/drawing/2014/main" id="{3541397D-EC7F-F448-A625-D9DD42E9C940}"/>
              </a:ext>
            </a:extLst>
          </p:cNvPr>
          <p:cNvSpPr>
            <a:spLocks noGrp="1"/>
          </p:cNvSpPr>
          <p:nvPr>
            <p:ph type="body" sz="quarter" idx="13"/>
          </p:nvPr>
        </p:nvSpPr>
        <p:spPr/>
        <p:txBody>
          <a:bodyPr/>
          <a:lstStyle/>
          <a:p>
            <a:r>
              <a:rPr lang="en-US" dirty="0"/>
              <a:t>Why and Where the solution works best</a:t>
            </a:r>
          </a:p>
        </p:txBody>
      </p:sp>
      <p:sp>
        <p:nvSpPr>
          <p:cNvPr id="6" name="Slide Number Placeholder 5">
            <a:extLst>
              <a:ext uri="{FF2B5EF4-FFF2-40B4-BE49-F238E27FC236}">
                <a16:creationId xmlns:a16="http://schemas.microsoft.com/office/drawing/2014/main" id="{0DED0389-3759-A548-87BC-BF9CA92771AC}"/>
              </a:ext>
            </a:extLst>
          </p:cNvPr>
          <p:cNvSpPr>
            <a:spLocks noGrp="1"/>
          </p:cNvSpPr>
          <p:nvPr>
            <p:ph type="sldNum" sz="quarter" idx="12"/>
          </p:nvPr>
        </p:nvSpPr>
        <p:spPr/>
        <p:txBody>
          <a:bodyPr/>
          <a:lstStyle/>
          <a:p>
            <a:fld id="{19B51A1E-902D-48AF-9020-955120F399B6}" type="slidenum">
              <a:rPr lang="en-US" noProof="0" smtClean="0"/>
              <a:pPr/>
              <a:t>3</a:t>
            </a:fld>
            <a:endParaRPr lang="en-US" noProof="0" dirty="0"/>
          </a:p>
        </p:txBody>
      </p:sp>
    </p:spTree>
    <p:extLst>
      <p:ext uri="{BB962C8B-B14F-4D97-AF65-F5344CB8AC3E}">
        <p14:creationId xmlns:p14="http://schemas.microsoft.com/office/powerpoint/2010/main" val="360461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21E1-B85F-0343-90DE-C0E5F7ED2659}"/>
              </a:ext>
            </a:extLst>
          </p:cNvPr>
          <p:cNvSpPr>
            <a:spLocks noGrp="1"/>
          </p:cNvSpPr>
          <p:nvPr>
            <p:ph type="title"/>
          </p:nvPr>
        </p:nvSpPr>
        <p:spPr/>
        <p:txBody>
          <a:bodyPr/>
          <a:lstStyle/>
          <a:p>
            <a:r>
              <a:rPr lang="en-US" dirty="0"/>
              <a:t>Benefits to ESCOs</a:t>
            </a:r>
          </a:p>
        </p:txBody>
      </p:sp>
      <p:sp>
        <p:nvSpPr>
          <p:cNvPr id="5" name="Slide Number Placeholder 4">
            <a:extLst>
              <a:ext uri="{FF2B5EF4-FFF2-40B4-BE49-F238E27FC236}">
                <a16:creationId xmlns:a16="http://schemas.microsoft.com/office/drawing/2014/main" id="{9B7E45D6-FC97-BB4B-92C6-5927734BE778}"/>
              </a:ext>
            </a:extLst>
          </p:cNvPr>
          <p:cNvSpPr>
            <a:spLocks noGrp="1"/>
          </p:cNvSpPr>
          <p:nvPr>
            <p:ph type="sldNum" sz="quarter" idx="33"/>
          </p:nvPr>
        </p:nvSpPr>
        <p:spPr/>
        <p:txBody>
          <a:bodyPr/>
          <a:lstStyle/>
          <a:p>
            <a:fld id="{19B51A1E-902D-48AF-9020-955120F399B6}" type="slidenum">
              <a:rPr lang="en-US" noProof="0" smtClean="0">
                <a:latin typeface="Lato" panose="020F0502020204030203" pitchFamily="34" charset="0"/>
                <a:ea typeface="Lato" panose="020F0502020204030203" pitchFamily="34" charset="0"/>
                <a:cs typeface="Lato" panose="020F0502020204030203" pitchFamily="34" charset="0"/>
              </a:rPr>
              <a:pPr/>
              <a:t>4</a:t>
            </a:fld>
            <a:endParaRPr lang="en-US" noProof="0" dirty="0">
              <a:latin typeface="Lato" panose="020F0502020204030203" pitchFamily="34" charset="0"/>
              <a:ea typeface="Lato" panose="020F0502020204030203" pitchFamily="34" charset="0"/>
              <a:cs typeface="Lato" panose="020F0502020204030203" pitchFamily="34" charset="0"/>
            </a:endParaRPr>
          </a:p>
        </p:txBody>
      </p:sp>
      <p:sp>
        <p:nvSpPr>
          <p:cNvPr id="23" name="Text Placeholder 2">
            <a:extLst>
              <a:ext uri="{FF2B5EF4-FFF2-40B4-BE49-F238E27FC236}">
                <a16:creationId xmlns:a16="http://schemas.microsoft.com/office/drawing/2014/main" id="{81CC5167-99DC-4E4E-9455-86A347EDCC9A}"/>
              </a:ext>
            </a:extLst>
          </p:cNvPr>
          <p:cNvSpPr txBox="1">
            <a:spLocks/>
          </p:cNvSpPr>
          <p:nvPr/>
        </p:nvSpPr>
        <p:spPr>
          <a:xfrm>
            <a:off x="457200" y="1168392"/>
            <a:ext cx="10972800" cy="4334608"/>
          </a:xfrm>
          <a:prstGeom prst="rect">
            <a:avLst/>
          </a:prstGeom>
          <a:noFill/>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Raleway ExtraLight" panose="020B03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AC471D-3720-C645-B6B2-B6320475FA4B}" type="slidenum">
              <a:rPr lang="en-US" smtClean="0">
                <a:solidFill>
                  <a:schemeClr val="bg1"/>
                </a:solidFill>
                <a:latin typeface="Lato" panose="020F0502020204030203" pitchFamily="34" charset="0"/>
                <a:ea typeface="Lato" panose="020F0502020204030203" pitchFamily="34" charset="0"/>
                <a:cs typeface="Lato" panose="020F0502020204030203" pitchFamily="34" charset="0"/>
              </a:rPr>
              <a:pPr/>
              <a:t>4</a:t>
            </a:fld>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nvGrpSpPr>
          <p:cNvPr id="24" name="Group 23">
            <a:extLst>
              <a:ext uri="{FF2B5EF4-FFF2-40B4-BE49-F238E27FC236}">
                <a16:creationId xmlns:a16="http://schemas.microsoft.com/office/drawing/2014/main" id="{F441745C-7E66-4EDB-B7CA-6C88B1D7029A}"/>
              </a:ext>
            </a:extLst>
          </p:cNvPr>
          <p:cNvGrpSpPr/>
          <p:nvPr/>
        </p:nvGrpSpPr>
        <p:grpSpPr>
          <a:xfrm>
            <a:off x="457200" y="1812738"/>
            <a:ext cx="2075105" cy="3674269"/>
            <a:chOff x="457200" y="1398671"/>
            <a:chExt cx="2075105" cy="3674269"/>
          </a:xfrm>
        </p:grpSpPr>
        <p:sp>
          <p:nvSpPr>
            <p:cNvPr id="25" name="TextBox 24">
              <a:extLst>
                <a:ext uri="{FF2B5EF4-FFF2-40B4-BE49-F238E27FC236}">
                  <a16:creationId xmlns:a16="http://schemas.microsoft.com/office/drawing/2014/main" id="{B3F89D8A-F097-44AD-ABDB-6923077E5C4C}"/>
                </a:ext>
              </a:extLst>
            </p:cNvPr>
            <p:cNvSpPr txBox="1"/>
            <p:nvPr/>
          </p:nvSpPr>
          <p:spPr>
            <a:xfrm>
              <a:off x="457535" y="3372859"/>
              <a:ext cx="2074770" cy="1700081"/>
            </a:xfrm>
            <a:prstGeom prst="rect">
              <a:avLst/>
            </a:prstGeom>
            <a:noFill/>
            <a:effectLst/>
          </p:spPr>
          <p:txBody>
            <a:bodyPr wrap="square" lIns="0" tIns="0" rIns="0" bIns="0" rtlCol="0">
              <a:spAutoFit/>
            </a:bodyPr>
            <a:lstStyle/>
            <a:p>
              <a:pPr marL="0" lvl="1">
                <a:lnSpc>
                  <a:spcPct val="125000"/>
                </a:lnSpc>
                <a:spcBef>
                  <a:spcPts val="1000"/>
                </a:spcBef>
                <a:spcAft>
                  <a:spcPts val="1000"/>
                </a:spcAft>
                <a:buClr>
                  <a:srgbClr val="D1462A"/>
                </a:buClr>
                <a:buSzPct val="100000"/>
                <a:defRPr/>
              </a:pPr>
              <a:r>
                <a:rPr lang="en-US" sz="1500" dirty="0">
                  <a:solidFill>
                    <a:schemeClr val="tx2"/>
                  </a:solidFill>
                  <a:latin typeface="Lato" panose="020F0502020204030203" pitchFamily="34" charset="0"/>
                  <a:ea typeface="Lato" panose="020F0502020204030203" pitchFamily="34" charset="0"/>
                  <a:cs typeface="Lato" panose="020F0502020204030203" pitchFamily="34" charset="0"/>
                </a:rPr>
                <a:t>By covering 100% of upfront cost, sustainable energy as a service (SESA) enables customers to pursue larger projects</a:t>
              </a:r>
            </a:p>
          </p:txBody>
        </p:sp>
        <p:sp>
          <p:nvSpPr>
            <p:cNvPr id="26" name="TextBox 25">
              <a:extLst>
                <a:ext uri="{FF2B5EF4-FFF2-40B4-BE49-F238E27FC236}">
                  <a16:creationId xmlns:a16="http://schemas.microsoft.com/office/drawing/2014/main" id="{A43F612F-2B17-4420-B461-323ADE3D3FA5}"/>
                </a:ext>
              </a:extLst>
            </p:cNvPr>
            <p:cNvSpPr txBox="1"/>
            <p:nvPr/>
          </p:nvSpPr>
          <p:spPr>
            <a:xfrm>
              <a:off x="457535" y="2550883"/>
              <a:ext cx="1964423" cy="615553"/>
            </a:xfrm>
            <a:prstGeom prst="rect">
              <a:avLst/>
            </a:prstGeom>
            <a:noFill/>
          </p:spPr>
          <p:txBody>
            <a:bodyPr wrap="square" lIns="0" tIns="0" rIns="0" bIns="0" rtlCol="0" anchor="t">
              <a:spAutoFit/>
            </a:bodyPr>
            <a:lstStyle/>
            <a:p>
              <a: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t>Increased </a:t>
              </a:r>
              <a:b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t>Deal Size</a:t>
              </a:r>
              <a:endParaRPr lang="en-US" sz="2000" kern="0" spc="-2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pic>
          <p:nvPicPr>
            <p:cNvPr id="27" name="Picture 26">
              <a:extLst>
                <a:ext uri="{FF2B5EF4-FFF2-40B4-BE49-F238E27FC236}">
                  <a16:creationId xmlns:a16="http://schemas.microsoft.com/office/drawing/2014/main" id="{3D7DBB3A-CBD8-4537-A549-CEACBE28B2BC}"/>
                </a:ext>
              </a:extLst>
            </p:cNvPr>
            <p:cNvPicPr>
              <a:picLocks noChangeAspect="1"/>
            </p:cNvPicPr>
            <p:nvPr/>
          </p:nvPicPr>
          <p:blipFill>
            <a:blip r:embed="rId2"/>
            <a:stretch>
              <a:fillRect/>
            </a:stretch>
          </p:blipFill>
          <p:spPr>
            <a:xfrm>
              <a:off x="457200" y="1398671"/>
              <a:ext cx="914400" cy="914400"/>
            </a:xfrm>
            <a:prstGeom prst="rect">
              <a:avLst/>
            </a:prstGeom>
          </p:spPr>
        </p:pic>
      </p:grpSp>
      <p:grpSp>
        <p:nvGrpSpPr>
          <p:cNvPr id="28" name="Group 27">
            <a:extLst>
              <a:ext uri="{FF2B5EF4-FFF2-40B4-BE49-F238E27FC236}">
                <a16:creationId xmlns:a16="http://schemas.microsoft.com/office/drawing/2014/main" id="{A1F3AC62-C7EB-4BDA-B771-861A847F6212}"/>
              </a:ext>
            </a:extLst>
          </p:cNvPr>
          <p:cNvGrpSpPr/>
          <p:nvPr/>
        </p:nvGrpSpPr>
        <p:grpSpPr>
          <a:xfrm>
            <a:off x="3383114" y="1812738"/>
            <a:ext cx="2402710" cy="2808647"/>
            <a:chOff x="3438776" y="1398671"/>
            <a:chExt cx="2402710" cy="2808647"/>
          </a:xfrm>
        </p:grpSpPr>
        <p:sp>
          <p:nvSpPr>
            <p:cNvPr id="29" name="TextBox 28">
              <a:extLst>
                <a:ext uri="{FF2B5EF4-FFF2-40B4-BE49-F238E27FC236}">
                  <a16:creationId xmlns:a16="http://schemas.microsoft.com/office/drawing/2014/main" id="{CF3D7A6F-0B8A-4C59-B4A1-EA0D980B502E}"/>
                </a:ext>
              </a:extLst>
            </p:cNvPr>
            <p:cNvSpPr txBox="1"/>
            <p:nvPr/>
          </p:nvSpPr>
          <p:spPr>
            <a:xfrm>
              <a:off x="3438776" y="3372859"/>
              <a:ext cx="2402710" cy="834459"/>
            </a:xfrm>
            <a:prstGeom prst="rect">
              <a:avLst/>
            </a:prstGeom>
            <a:noFill/>
            <a:effectLst/>
          </p:spPr>
          <p:txBody>
            <a:bodyPr wrap="square" lIns="0" tIns="0" rIns="0" bIns="0" rtlCol="0">
              <a:spAutoFit/>
            </a:bodyPr>
            <a:lstStyle/>
            <a:p>
              <a:pPr marL="0" lvl="1">
                <a:lnSpc>
                  <a:spcPct val="125000"/>
                </a:lnSpc>
                <a:spcBef>
                  <a:spcPts val="1000"/>
                </a:spcBef>
                <a:spcAft>
                  <a:spcPts val="1000"/>
                </a:spcAft>
                <a:buClr>
                  <a:srgbClr val="D1462A"/>
                </a:buClr>
                <a:buSzPct val="100000"/>
                <a:defRPr/>
              </a:pPr>
              <a:r>
                <a:rPr lang="en-US" sz="1500" dirty="0">
                  <a:solidFill>
                    <a:schemeClr val="tx2"/>
                  </a:solidFill>
                  <a:latin typeface="Lato" panose="020F0502020204030203" pitchFamily="34" charset="0"/>
                  <a:ea typeface="Lato" panose="020F0502020204030203" pitchFamily="34" charset="0"/>
                  <a:cs typeface="Lato" panose="020F0502020204030203" pitchFamily="34" charset="0"/>
                </a:rPr>
                <a:t>The SESA is a flexible structure that can be replicated at other facilities</a:t>
              </a:r>
            </a:p>
          </p:txBody>
        </p:sp>
        <p:sp>
          <p:nvSpPr>
            <p:cNvPr id="30" name="TextBox 29">
              <a:extLst>
                <a:ext uri="{FF2B5EF4-FFF2-40B4-BE49-F238E27FC236}">
                  <a16:creationId xmlns:a16="http://schemas.microsoft.com/office/drawing/2014/main" id="{AAD5278F-7D46-464A-9D00-641B143DE275}"/>
                </a:ext>
              </a:extLst>
            </p:cNvPr>
            <p:cNvSpPr txBox="1"/>
            <p:nvPr/>
          </p:nvSpPr>
          <p:spPr>
            <a:xfrm>
              <a:off x="3438789" y="2550883"/>
              <a:ext cx="1040670" cy="615553"/>
            </a:xfrm>
            <a:prstGeom prst="rect">
              <a:avLst/>
            </a:prstGeom>
            <a:noFill/>
          </p:spPr>
          <p:txBody>
            <a:bodyPr wrap="none" lIns="0" tIns="0" rIns="0" bIns="0" rtlCol="0" anchor="t">
              <a:spAutoFit/>
            </a:bodyPr>
            <a:lstStyle/>
            <a:p>
              <a: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t>Pathway </a:t>
              </a:r>
              <a:b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t>to Scale</a:t>
              </a:r>
              <a:endParaRPr lang="en-US" sz="2000" kern="0" spc="-2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pic>
          <p:nvPicPr>
            <p:cNvPr id="31" name="Picture 30">
              <a:extLst>
                <a:ext uri="{FF2B5EF4-FFF2-40B4-BE49-F238E27FC236}">
                  <a16:creationId xmlns:a16="http://schemas.microsoft.com/office/drawing/2014/main" id="{03714626-D668-4348-A785-F3D1CC395AD0}"/>
                </a:ext>
              </a:extLst>
            </p:cNvPr>
            <p:cNvPicPr>
              <a:picLocks noChangeAspect="1"/>
            </p:cNvPicPr>
            <p:nvPr/>
          </p:nvPicPr>
          <p:blipFill>
            <a:blip r:embed="rId3"/>
            <a:stretch>
              <a:fillRect/>
            </a:stretch>
          </p:blipFill>
          <p:spPr>
            <a:xfrm>
              <a:off x="3442585" y="1398671"/>
              <a:ext cx="2133600" cy="914400"/>
            </a:xfrm>
            <a:prstGeom prst="rect">
              <a:avLst/>
            </a:prstGeom>
          </p:spPr>
        </p:pic>
      </p:grpSp>
      <p:grpSp>
        <p:nvGrpSpPr>
          <p:cNvPr id="32" name="Group 31">
            <a:extLst>
              <a:ext uri="{FF2B5EF4-FFF2-40B4-BE49-F238E27FC236}">
                <a16:creationId xmlns:a16="http://schemas.microsoft.com/office/drawing/2014/main" id="{880465C9-9900-4C2D-AB47-172502F084C7}"/>
              </a:ext>
            </a:extLst>
          </p:cNvPr>
          <p:cNvGrpSpPr/>
          <p:nvPr/>
        </p:nvGrpSpPr>
        <p:grpSpPr>
          <a:xfrm>
            <a:off x="6627856" y="1812738"/>
            <a:ext cx="2503373" cy="3092696"/>
            <a:chOff x="6339253" y="1398671"/>
            <a:chExt cx="2503373" cy="3092696"/>
          </a:xfrm>
        </p:grpSpPr>
        <p:sp>
          <p:nvSpPr>
            <p:cNvPr id="33" name="TextBox 32">
              <a:extLst>
                <a:ext uri="{FF2B5EF4-FFF2-40B4-BE49-F238E27FC236}">
                  <a16:creationId xmlns:a16="http://schemas.microsoft.com/office/drawing/2014/main" id="{B934A17A-C14D-4CF9-AAA0-A88281EEF7B9}"/>
                </a:ext>
              </a:extLst>
            </p:cNvPr>
            <p:cNvSpPr txBox="1"/>
            <p:nvPr/>
          </p:nvSpPr>
          <p:spPr>
            <a:xfrm>
              <a:off x="6348031" y="3355607"/>
              <a:ext cx="2494595" cy="1135760"/>
            </a:xfrm>
            <a:prstGeom prst="rect">
              <a:avLst/>
            </a:prstGeom>
            <a:noFill/>
            <a:effectLst/>
          </p:spPr>
          <p:txBody>
            <a:bodyPr wrap="square" lIns="0" tIns="0" rIns="0" bIns="0" rtlCol="0">
              <a:spAutoFit/>
            </a:bodyPr>
            <a:lstStyle/>
            <a:p>
              <a:pPr marL="0" lvl="1">
                <a:lnSpc>
                  <a:spcPct val="125000"/>
                </a:lnSpc>
                <a:spcBef>
                  <a:spcPts val="1000"/>
                </a:spcBef>
                <a:spcAft>
                  <a:spcPts val="1000"/>
                </a:spcAft>
                <a:buClr>
                  <a:srgbClr val="D1462A"/>
                </a:buClr>
                <a:buSzPct val="100000"/>
                <a:defRPr/>
              </a:pPr>
              <a:r>
                <a:rPr lang="en-US" sz="1500" dirty="0">
                  <a:solidFill>
                    <a:schemeClr val="tx2"/>
                  </a:solidFill>
                  <a:latin typeface="Lato" panose="020F0502020204030203" pitchFamily="34" charset="0"/>
                  <a:ea typeface="Lato" panose="020F0502020204030203" pitchFamily="34" charset="0"/>
                  <a:cs typeface="Lato" panose="020F0502020204030203" pitchFamily="34" charset="0"/>
                </a:rPr>
                <a:t>The SESA contains </a:t>
              </a:r>
              <a:br>
                <a:rPr lang="en-US" sz="15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1500" dirty="0">
                  <a:solidFill>
                    <a:schemeClr val="tx2"/>
                  </a:solidFill>
                  <a:latin typeface="Lato" panose="020F0502020204030203" pitchFamily="34" charset="0"/>
                  <a:ea typeface="Lato" panose="020F0502020204030203" pitchFamily="34" charset="0"/>
                  <a:cs typeface="Lato" panose="020F0502020204030203" pitchFamily="34" charset="0"/>
                </a:rPr>
                <a:t>long-term O&amp;M and </a:t>
              </a:r>
              <a:br>
                <a:rPr lang="en-US" sz="15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1500" dirty="0">
                  <a:solidFill>
                    <a:schemeClr val="tx2"/>
                  </a:solidFill>
                  <a:latin typeface="Lato" panose="020F0502020204030203" pitchFamily="34" charset="0"/>
                  <a:ea typeface="Lato" panose="020F0502020204030203" pitchFamily="34" charset="0"/>
                  <a:cs typeface="Lato" panose="020F0502020204030203" pitchFamily="34" charset="0"/>
                </a:rPr>
                <a:t>M&amp;V contracts for </a:t>
              </a:r>
              <a:br>
                <a:rPr lang="en-US" sz="15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1500" dirty="0">
                  <a:solidFill>
                    <a:schemeClr val="tx2"/>
                  </a:solidFill>
                  <a:latin typeface="Lato" panose="020F0502020204030203" pitchFamily="34" charset="0"/>
                  <a:ea typeface="Lato" panose="020F0502020204030203" pitchFamily="34" charset="0"/>
                  <a:cs typeface="Lato" panose="020F0502020204030203" pitchFamily="34" charset="0"/>
                </a:rPr>
                <a:t>the contractor</a:t>
              </a:r>
            </a:p>
          </p:txBody>
        </p:sp>
        <p:sp>
          <p:nvSpPr>
            <p:cNvPr id="34" name="TextBox 33">
              <a:extLst>
                <a:ext uri="{FF2B5EF4-FFF2-40B4-BE49-F238E27FC236}">
                  <a16:creationId xmlns:a16="http://schemas.microsoft.com/office/drawing/2014/main" id="{48F1F603-801E-40F1-B69F-EDE2B247BD0B}"/>
                </a:ext>
              </a:extLst>
            </p:cNvPr>
            <p:cNvSpPr txBox="1"/>
            <p:nvPr/>
          </p:nvSpPr>
          <p:spPr>
            <a:xfrm>
              <a:off x="6339253" y="2550883"/>
              <a:ext cx="1082989" cy="615553"/>
            </a:xfrm>
            <a:prstGeom prst="rect">
              <a:avLst/>
            </a:prstGeom>
            <a:noFill/>
          </p:spPr>
          <p:txBody>
            <a:bodyPr wrap="none" lIns="0" tIns="0" rIns="0" bIns="0" rtlCol="0" anchor="t">
              <a:spAutoFit/>
            </a:bodyPr>
            <a:lstStyle/>
            <a:p>
              <a: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t>Recurring</a:t>
              </a:r>
              <a:b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t>Revenue</a:t>
              </a:r>
              <a:endParaRPr lang="en-US" sz="2000" kern="0" spc="-2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pic>
          <p:nvPicPr>
            <p:cNvPr id="35" name="Picture 34">
              <a:extLst>
                <a:ext uri="{FF2B5EF4-FFF2-40B4-BE49-F238E27FC236}">
                  <a16:creationId xmlns:a16="http://schemas.microsoft.com/office/drawing/2014/main" id="{51AB58CD-1C40-4D75-8942-3B760B58957E}"/>
                </a:ext>
              </a:extLst>
            </p:cNvPr>
            <p:cNvPicPr>
              <a:picLocks noChangeAspect="1"/>
            </p:cNvPicPr>
            <p:nvPr/>
          </p:nvPicPr>
          <p:blipFill>
            <a:blip r:embed="rId4"/>
            <a:stretch>
              <a:fillRect/>
            </a:stretch>
          </p:blipFill>
          <p:spPr>
            <a:xfrm>
              <a:off x="6348031" y="1398671"/>
              <a:ext cx="1017346" cy="914400"/>
            </a:xfrm>
            <a:prstGeom prst="rect">
              <a:avLst/>
            </a:prstGeom>
          </p:spPr>
        </p:pic>
      </p:grpSp>
      <p:grpSp>
        <p:nvGrpSpPr>
          <p:cNvPr id="36" name="Group 35">
            <a:extLst>
              <a:ext uri="{FF2B5EF4-FFF2-40B4-BE49-F238E27FC236}">
                <a16:creationId xmlns:a16="http://schemas.microsoft.com/office/drawing/2014/main" id="{D3E7FF3B-C57A-4F9C-8BE6-99D80EF3519D}"/>
              </a:ext>
            </a:extLst>
          </p:cNvPr>
          <p:cNvGrpSpPr/>
          <p:nvPr/>
        </p:nvGrpSpPr>
        <p:grpSpPr>
          <a:xfrm>
            <a:off x="9205545" y="1812738"/>
            <a:ext cx="2411489" cy="3109948"/>
            <a:chOff x="9205545" y="1398671"/>
            <a:chExt cx="2411489" cy="3109948"/>
          </a:xfrm>
        </p:grpSpPr>
        <p:sp>
          <p:nvSpPr>
            <p:cNvPr id="37" name="TextBox 36">
              <a:extLst>
                <a:ext uri="{FF2B5EF4-FFF2-40B4-BE49-F238E27FC236}">
                  <a16:creationId xmlns:a16="http://schemas.microsoft.com/office/drawing/2014/main" id="{817CCF75-A0EC-49BD-B8DA-EC716DB4309F}"/>
                </a:ext>
              </a:extLst>
            </p:cNvPr>
            <p:cNvSpPr txBox="1"/>
            <p:nvPr/>
          </p:nvSpPr>
          <p:spPr>
            <a:xfrm>
              <a:off x="9214324" y="3372859"/>
              <a:ext cx="2402710" cy="1135760"/>
            </a:xfrm>
            <a:prstGeom prst="rect">
              <a:avLst/>
            </a:prstGeom>
            <a:noFill/>
            <a:effectLst/>
          </p:spPr>
          <p:txBody>
            <a:bodyPr wrap="square" lIns="0" tIns="0" rIns="0" bIns="0" rtlCol="0">
              <a:spAutoFit/>
            </a:bodyPr>
            <a:lstStyle/>
            <a:p>
              <a:pPr marL="0" lvl="1">
                <a:lnSpc>
                  <a:spcPct val="125000"/>
                </a:lnSpc>
                <a:spcBef>
                  <a:spcPts val="1000"/>
                </a:spcBef>
                <a:spcAft>
                  <a:spcPts val="1000"/>
                </a:spcAft>
                <a:buClr>
                  <a:srgbClr val="D1462A"/>
                </a:buClr>
                <a:buSzPct val="100000"/>
                <a:defRPr/>
              </a:pPr>
              <a:r>
                <a:rPr lang="en-US" sz="1500" dirty="0">
                  <a:solidFill>
                    <a:schemeClr val="tx2"/>
                  </a:solidFill>
                  <a:latin typeface="Lato" panose="020F0502020204030203" pitchFamily="34" charset="0"/>
                  <a:ea typeface="Lato" panose="020F0502020204030203" pitchFamily="34" charset="0"/>
                  <a:cs typeface="Lato" panose="020F0502020204030203" pitchFamily="34" charset="0"/>
                </a:rPr>
                <a:t>Engagement in long-term relationship creates opportunities for new projects</a:t>
              </a:r>
            </a:p>
          </p:txBody>
        </p:sp>
        <p:sp>
          <p:nvSpPr>
            <p:cNvPr id="38" name="TextBox 37">
              <a:extLst>
                <a:ext uri="{FF2B5EF4-FFF2-40B4-BE49-F238E27FC236}">
                  <a16:creationId xmlns:a16="http://schemas.microsoft.com/office/drawing/2014/main" id="{8D8310EA-7A0A-4A66-B7A0-535805FC637B}"/>
                </a:ext>
              </a:extLst>
            </p:cNvPr>
            <p:cNvSpPr txBox="1"/>
            <p:nvPr/>
          </p:nvSpPr>
          <p:spPr>
            <a:xfrm>
              <a:off x="9205545" y="2550883"/>
              <a:ext cx="1569660" cy="615553"/>
            </a:xfrm>
            <a:prstGeom prst="rect">
              <a:avLst/>
            </a:prstGeom>
            <a:noFill/>
          </p:spPr>
          <p:txBody>
            <a:bodyPr wrap="none" lIns="0" tIns="0" rIns="0" bIns="0" rtlCol="0" anchor="t">
              <a:spAutoFit/>
            </a:bodyPr>
            <a:lstStyle/>
            <a:p>
              <a: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t>New </a:t>
              </a:r>
              <a:b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000" b="1" kern="0" spc="-20" dirty="0">
                  <a:solidFill>
                    <a:schemeClr val="tx2"/>
                  </a:solidFill>
                  <a:latin typeface="Lato" panose="020F0502020204030203" pitchFamily="34" charset="0"/>
                  <a:ea typeface="Lato" panose="020F0502020204030203" pitchFamily="34" charset="0"/>
                  <a:cs typeface="Lato" panose="020F0502020204030203" pitchFamily="34" charset="0"/>
                </a:rPr>
                <a:t>Opportunities</a:t>
              </a:r>
              <a:endParaRPr lang="en-US" sz="2000" kern="0" spc="-2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pic>
          <p:nvPicPr>
            <p:cNvPr id="39" name="Picture 38">
              <a:extLst>
                <a:ext uri="{FF2B5EF4-FFF2-40B4-BE49-F238E27FC236}">
                  <a16:creationId xmlns:a16="http://schemas.microsoft.com/office/drawing/2014/main" id="{3AE4D4FD-7C1C-40CC-8C1B-7E92FF8809AA}"/>
                </a:ext>
              </a:extLst>
            </p:cNvPr>
            <p:cNvPicPr>
              <a:picLocks noChangeAspect="1"/>
            </p:cNvPicPr>
            <p:nvPr/>
          </p:nvPicPr>
          <p:blipFill>
            <a:blip r:embed="rId5"/>
            <a:stretch>
              <a:fillRect/>
            </a:stretch>
          </p:blipFill>
          <p:spPr>
            <a:xfrm>
              <a:off x="9210255" y="1398671"/>
              <a:ext cx="1524000" cy="914400"/>
            </a:xfrm>
            <a:prstGeom prst="rect">
              <a:avLst/>
            </a:prstGeom>
          </p:spPr>
        </p:pic>
      </p:grpSp>
    </p:spTree>
    <p:extLst>
      <p:ext uri="{BB962C8B-B14F-4D97-AF65-F5344CB8AC3E}">
        <p14:creationId xmlns:p14="http://schemas.microsoft.com/office/powerpoint/2010/main" val="142251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09C5-E127-4742-944A-7D821E8BD953}"/>
              </a:ext>
            </a:extLst>
          </p:cNvPr>
          <p:cNvSpPr>
            <a:spLocks noGrp="1"/>
          </p:cNvSpPr>
          <p:nvPr>
            <p:ph type="title"/>
          </p:nvPr>
        </p:nvSpPr>
        <p:spPr/>
        <p:txBody>
          <a:bodyPr/>
          <a:lstStyle/>
          <a:p>
            <a:r>
              <a:rPr lang="en-US" dirty="0"/>
              <a:t>The Large and Growing Market for Energy as a Service Financing</a:t>
            </a:r>
          </a:p>
        </p:txBody>
      </p:sp>
      <p:sp>
        <p:nvSpPr>
          <p:cNvPr id="6" name="Footer Placeholder 5">
            <a:extLst>
              <a:ext uri="{FF2B5EF4-FFF2-40B4-BE49-F238E27FC236}">
                <a16:creationId xmlns:a16="http://schemas.microsoft.com/office/drawing/2014/main" id="{80661A33-B4C4-2643-AFFC-74B39DDE2604}"/>
              </a:ext>
            </a:extLst>
          </p:cNvPr>
          <p:cNvSpPr>
            <a:spLocks noGrp="1"/>
          </p:cNvSpPr>
          <p:nvPr>
            <p:ph type="ftr" sz="quarter" idx="13"/>
          </p:nvPr>
        </p:nvSpPr>
        <p:spPr>
          <a:xfrm>
            <a:off x="54801" y="6432727"/>
            <a:ext cx="9772650" cy="334313"/>
          </a:xfrm>
        </p:spPr>
        <p:txBody>
          <a:bodyPr/>
          <a:lstStyle/>
          <a:p>
            <a:r>
              <a:rPr lang="en-US" sz="900" dirty="0">
                <a:solidFill>
                  <a:srgbClr val="9B9B9B"/>
                </a:solidFill>
                <a:latin typeface="Lato" panose="020F0502020204030203" pitchFamily="34" charset="0"/>
                <a:ea typeface="Lato" panose="020F0502020204030203" pitchFamily="34" charset="0"/>
                <a:cs typeface="Lato" panose="020F0502020204030203" pitchFamily="34" charset="0"/>
              </a:rPr>
              <a:t>Sources: Market estimates prepared by </a:t>
            </a:r>
            <a:r>
              <a:rPr lang="en-US" sz="900" dirty="0" err="1">
                <a:solidFill>
                  <a:srgbClr val="9B9B9B"/>
                </a:solidFill>
                <a:latin typeface="Lato" panose="020F0502020204030203" pitchFamily="34" charset="0"/>
                <a:ea typeface="Lato" panose="020F0502020204030203" pitchFamily="34" charset="0"/>
                <a:cs typeface="Lato" panose="020F0502020204030203" pitchFamily="34" charset="0"/>
              </a:rPr>
              <a:t>Guidehouse’s</a:t>
            </a:r>
            <a:r>
              <a:rPr lang="en-US" sz="900" dirty="0">
                <a:solidFill>
                  <a:srgbClr val="9B9B9B"/>
                </a:solidFill>
                <a:latin typeface="Lato" panose="020F0502020204030203" pitchFamily="34" charset="0"/>
                <a:ea typeface="Lato" panose="020F0502020204030203" pitchFamily="34" charset="0"/>
                <a:cs typeface="Lato" panose="020F0502020204030203" pitchFamily="34" charset="0"/>
              </a:rPr>
              <a:t>  Market Data: As a Service Financing for Energy Solutions - Energy as a Service Market Size and Forecast, 2020</a:t>
            </a:r>
          </a:p>
          <a:p>
            <a:r>
              <a:rPr lang="en-US" sz="900" dirty="0">
                <a:solidFill>
                  <a:srgbClr val="9B9B9B"/>
                </a:solidFill>
                <a:latin typeface="Lato" panose="020F0502020204030203" pitchFamily="34" charset="0"/>
                <a:ea typeface="Lato" panose="020F0502020204030203" pitchFamily="34" charset="0"/>
                <a:cs typeface="Lato" panose="020F0502020204030203" pitchFamily="34" charset="0"/>
              </a:rPr>
              <a:t>Note: Source estimates do not include water efficiency.</a:t>
            </a:r>
          </a:p>
        </p:txBody>
      </p:sp>
      <p:sp>
        <p:nvSpPr>
          <p:cNvPr id="7" name="Slide Number Placeholder 6">
            <a:extLst>
              <a:ext uri="{FF2B5EF4-FFF2-40B4-BE49-F238E27FC236}">
                <a16:creationId xmlns:a16="http://schemas.microsoft.com/office/drawing/2014/main" id="{7B9E2854-448C-2F46-9B3E-18F6C8B9E0A6}"/>
              </a:ext>
            </a:extLst>
          </p:cNvPr>
          <p:cNvSpPr>
            <a:spLocks noGrp="1"/>
          </p:cNvSpPr>
          <p:nvPr>
            <p:ph type="sldNum" sz="quarter" idx="33"/>
          </p:nvPr>
        </p:nvSpPr>
        <p:spPr/>
        <p:txBody>
          <a:bodyPr/>
          <a:lstStyle/>
          <a:p>
            <a:fld id="{19B51A1E-902D-48AF-9020-955120F399B6}" type="slidenum">
              <a:rPr lang="en-US" noProof="0" smtClean="0">
                <a:latin typeface="Lato" panose="020F0502020204030203" pitchFamily="34" charset="0"/>
                <a:ea typeface="Lato" panose="020F0502020204030203" pitchFamily="34" charset="0"/>
                <a:cs typeface="Lato" panose="020F0502020204030203" pitchFamily="34" charset="0"/>
              </a:rPr>
              <a:pPr/>
              <a:t>5</a:t>
            </a:fld>
            <a:endParaRPr lang="en-US" noProof="0" dirty="0">
              <a:latin typeface="Lato" panose="020F0502020204030203" pitchFamily="34" charset="0"/>
              <a:ea typeface="Lato" panose="020F0502020204030203" pitchFamily="34" charset="0"/>
              <a:cs typeface="Lato" panose="020F0502020204030203" pitchFamily="34" charset="0"/>
            </a:endParaRPr>
          </a:p>
        </p:txBody>
      </p:sp>
      <p:sp>
        <p:nvSpPr>
          <p:cNvPr id="8" name="Text Placeholder 4">
            <a:extLst>
              <a:ext uri="{FF2B5EF4-FFF2-40B4-BE49-F238E27FC236}">
                <a16:creationId xmlns:a16="http://schemas.microsoft.com/office/drawing/2014/main" id="{083E20BC-0780-4248-AAB9-EA530802B692}"/>
              </a:ext>
            </a:extLst>
          </p:cNvPr>
          <p:cNvSpPr txBox="1">
            <a:spLocks/>
          </p:cNvSpPr>
          <p:nvPr/>
        </p:nvSpPr>
        <p:spPr>
          <a:xfrm>
            <a:off x="513977" y="1563410"/>
            <a:ext cx="2169928" cy="3731180"/>
          </a:xfrm>
          <a:prstGeom prst="rect">
            <a:avLst/>
          </a:prstGeom>
        </p:spPr>
        <p:txBody>
          <a:bodyPr vert="horz" lIns="0" tIns="0" rIns="0" bIns="0" rtlCol="0">
            <a:norm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Raleway ExtraLight" panose="020B0303030101060003" pitchFamily="34" charset="77"/>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Raleway ExtraLight" panose="020B0303030101060003" pitchFamily="34" charset="77"/>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Raleway ExtraLight" panose="020B0303030101060003" pitchFamily="34" charset="77"/>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Raleway ExtraLight" panose="020B0303030101060003" pitchFamily="34" charset="77"/>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Raleway ExtraLight" panose="020B03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indent="-233363">
              <a:lnSpc>
                <a:spcPct val="125000"/>
              </a:lnSpc>
              <a:spcAft>
                <a:spcPts val="1000"/>
              </a:spcAft>
              <a:buClr>
                <a:srgbClr val="D1462A"/>
              </a:buClr>
              <a:buSzPct val="70000"/>
              <a:buFont typeface="Arial" panose="020B0604020202020204" pitchFamily="34" charset="0"/>
              <a:buBlip>
                <a:blip r:embed="rId2"/>
              </a:buBlip>
              <a:defRPr/>
            </a:pPr>
            <a: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North America is expected to account for nearly $12 billion of the total EaaS financing market in 2029</a:t>
            </a:r>
          </a:p>
          <a:p>
            <a:pPr marL="233363" indent="-233363">
              <a:lnSpc>
                <a:spcPct val="125000"/>
              </a:lnSpc>
              <a:spcAft>
                <a:spcPts val="1000"/>
              </a:spcAft>
              <a:buClr>
                <a:srgbClr val="D1462A"/>
              </a:buClr>
              <a:buSzPct val="70000"/>
              <a:buFont typeface="Arial" panose="020B0604020202020204" pitchFamily="34" charset="0"/>
              <a:buBlip>
                <a:blip r:embed="rId2"/>
              </a:buBlip>
              <a:defRPr/>
            </a:pPr>
            <a: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By 2029, the total global market for EaaS financing will be approximately $27 billion </a:t>
            </a:r>
          </a:p>
          <a:p>
            <a:pPr marL="233363" indent="-233363">
              <a:lnSpc>
                <a:spcPct val="125000"/>
              </a:lnSpc>
              <a:spcAft>
                <a:spcPts val="1000"/>
              </a:spcAft>
              <a:buClr>
                <a:srgbClr val="D1462A"/>
              </a:buClr>
              <a:buSzPct val="70000"/>
              <a:buFont typeface="Arial" panose="020B0604020202020204" pitchFamily="34" charset="0"/>
              <a:buBlip>
                <a:blip r:embed="rId2"/>
              </a:buBlip>
              <a:defRPr/>
            </a:pPr>
            <a:endParaRPr lang="en-US" sz="1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9" name="Group 8">
            <a:extLst>
              <a:ext uri="{FF2B5EF4-FFF2-40B4-BE49-F238E27FC236}">
                <a16:creationId xmlns:a16="http://schemas.microsoft.com/office/drawing/2014/main" id="{E576E928-B62E-469A-8063-80B9E124BDE7}"/>
              </a:ext>
            </a:extLst>
          </p:cNvPr>
          <p:cNvGrpSpPr/>
          <p:nvPr/>
        </p:nvGrpSpPr>
        <p:grpSpPr>
          <a:xfrm>
            <a:off x="3216353" y="1265921"/>
            <a:ext cx="8641664" cy="4590129"/>
            <a:chOff x="3308019" y="1687201"/>
            <a:chExt cx="8426781" cy="4326156"/>
          </a:xfrm>
        </p:grpSpPr>
        <p:pic>
          <p:nvPicPr>
            <p:cNvPr id="10" name="Picture 9" descr="A picture containing website&#10;&#10;Description automatically generated">
              <a:extLst>
                <a:ext uri="{FF2B5EF4-FFF2-40B4-BE49-F238E27FC236}">
                  <a16:creationId xmlns:a16="http://schemas.microsoft.com/office/drawing/2014/main" id="{9C38E3F9-F7E6-4D22-84E8-E929C3457AEA}"/>
                </a:ext>
              </a:extLst>
            </p:cNvPr>
            <p:cNvPicPr>
              <a:picLocks noChangeAspect="1"/>
            </p:cNvPicPr>
            <p:nvPr/>
          </p:nvPicPr>
          <p:blipFill>
            <a:blip r:embed="rId3"/>
            <a:stretch>
              <a:fillRect/>
            </a:stretch>
          </p:blipFill>
          <p:spPr>
            <a:xfrm>
              <a:off x="6440559" y="2264936"/>
              <a:ext cx="5294241" cy="3748421"/>
            </a:xfrm>
            <a:prstGeom prst="rect">
              <a:avLst/>
            </a:prstGeom>
          </p:spPr>
        </p:pic>
        <p:pic>
          <p:nvPicPr>
            <p:cNvPr id="11" name="Picture 10" descr="Chart, surface chart&#10;&#10;Description automatically generated">
              <a:extLst>
                <a:ext uri="{FF2B5EF4-FFF2-40B4-BE49-F238E27FC236}">
                  <a16:creationId xmlns:a16="http://schemas.microsoft.com/office/drawing/2014/main" id="{52FB2587-9462-489B-9F49-C0B0A2AE599C}"/>
                </a:ext>
              </a:extLst>
            </p:cNvPr>
            <p:cNvPicPr>
              <a:picLocks noChangeAspect="1"/>
            </p:cNvPicPr>
            <p:nvPr/>
          </p:nvPicPr>
          <p:blipFill>
            <a:blip r:embed="rId4"/>
            <a:stretch>
              <a:fillRect/>
            </a:stretch>
          </p:blipFill>
          <p:spPr>
            <a:xfrm>
              <a:off x="3308019" y="1687201"/>
              <a:ext cx="4250929" cy="3344050"/>
            </a:xfrm>
            <a:prstGeom prst="rect">
              <a:avLst/>
            </a:prstGeom>
          </p:spPr>
        </p:pic>
        <p:sp>
          <p:nvSpPr>
            <p:cNvPr id="12" name="TextBox 11">
              <a:extLst>
                <a:ext uri="{FF2B5EF4-FFF2-40B4-BE49-F238E27FC236}">
                  <a16:creationId xmlns:a16="http://schemas.microsoft.com/office/drawing/2014/main" id="{B8BE786C-FACC-43ED-9AC0-FBC0A644D8DA}"/>
                </a:ext>
              </a:extLst>
            </p:cNvPr>
            <p:cNvSpPr txBox="1"/>
            <p:nvPr/>
          </p:nvSpPr>
          <p:spPr>
            <a:xfrm>
              <a:off x="3353013" y="1855056"/>
              <a:ext cx="4160939" cy="232061"/>
            </a:xfrm>
            <a:prstGeom prst="rect">
              <a:avLst/>
            </a:prstGeom>
            <a:noFill/>
          </p:spPr>
          <p:txBody>
            <a:bodyPr wrap="square" lIns="0" tIns="0" rIns="0" bIns="0" rtlCol="0">
              <a:spAutoFit/>
            </a:bodyPr>
            <a:lstStyle/>
            <a:p>
              <a:pPr algn="ctr"/>
              <a:r>
                <a:rPr lang="en-US" sz="1600" b="1" dirty="0">
                  <a:latin typeface="Lato" panose="020F0502020204030203" pitchFamily="34" charset="0"/>
                  <a:ea typeface="Lato" panose="020F0502020204030203" pitchFamily="34" charset="0"/>
                  <a:cs typeface="Lato" panose="020F0502020204030203" pitchFamily="34" charset="0"/>
                </a:rPr>
                <a:t>North American Market</a:t>
              </a:r>
              <a:endParaRPr lang="en-US" sz="1600" b="1" baseline="30000" dirty="0">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4F846169-34D1-4FE5-BF4A-87AE0E2D82F8}"/>
                </a:ext>
              </a:extLst>
            </p:cNvPr>
            <p:cNvSpPr txBox="1"/>
            <p:nvPr/>
          </p:nvSpPr>
          <p:spPr>
            <a:xfrm>
              <a:off x="7449244" y="3020156"/>
              <a:ext cx="3665989" cy="232061"/>
            </a:xfrm>
            <a:prstGeom prst="rect">
              <a:avLst/>
            </a:prstGeom>
            <a:noFill/>
          </p:spPr>
          <p:txBody>
            <a:bodyPr wrap="square" lIns="0" tIns="0" rIns="0" bIns="0" rtlCol="0">
              <a:spAutoFit/>
            </a:bodyPr>
            <a:lstStyle/>
            <a:p>
              <a:pPr algn="ctr"/>
              <a:r>
                <a:rPr lang="en-US" sz="1600" b="1" dirty="0">
                  <a:latin typeface="Lato" panose="020F0502020204030203" pitchFamily="34" charset="0"/>
                  <a:ea typeface="Lato" panose="020F0502020204030203" pitchFamily="34" charset="0"/>
                  <a:cs typeface="Lato" panose="020F0502020204030203" pitchFamily="34" charset="0"/>
                </a:rPr>
                <a:t>Global Market</a:t>
              </a:r>
              <a:endParaRPr lang="en-US" sz="1600" b="1" baseline="30000" dirty="0">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249668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857F-83E1-9B46-AD1C-F61C61EF256A}"/>
              </a:ext>
            </a:extLst>
          </p:cNvPr>
          <p:cNvSpPr>
            <a:spLocks noGrp="1"/>
          </p:cNvSpPr>
          <p:nvPr>
            <p:ph type="title"/>
          </p:nvPr>
        </p:nvSpPr>
        <p:spPr/>
        <p:txBody>
          <a:bodyPr/>
          <a:lstStyle/>
          <a:p>
            <a:r>
              <a:rPr lang="en-US" dirty="0"/>
              <a:t>General Customer Benefits</a:t>
            </a:r>
          </a:p>
        </p:txBody>
      </p:sp>
      <p:sp>
        <p:nvSpPr>
          <p:cNvPr id="8" name="Slide Number Placeholder 7">
            <a:extLst>
              <a:ext uri="{FF2B5EF4-FFF2-40B4-BE49-F238E27FC236}">
                <a16:creationId xmlns:a16="http://schemas.microsoft.com/office/drawing/2014/main" id="{29BF17BE-C508-9B48-85FF-F81F712458F3}"/>
              </a:ext>
            </a:extLst>
          </p:cNvPr>
          <p:cNvSpPr>
            <a:spLocks noGrp="1"/>
          </p:cNvSpPr>
          <p:nvPr>
            <p:ph type="sldNum" sz="quarter" idx="15"/>
          </p:nvPr>
        </p:nvSpPr>
        <p:spPr/>
        <p:txBody>
          <a:bodyPr/>
          <a:lstStyle/>
          <a:p>
            <a:fld id="{19B51A1E-902D-48AF-9020-955120F399B6}" type="slidenum">
              <a:rPr lang="en-US" noProof="0" smtClean="0">
                <a:latin typeface="Lato" panose="020F0502020204030203" pitchFamily="34" charset="0"/>
                <a:ea typeface="Lato" panose="020F0502020204030203" pitchFamily="34" charset="0"/>
                <a:cs typeface="Lato" panose="020F0502020204030203" pitchFamily="34" charset="0"/>
              </a:rPr>
              <a:pPr/>
              <a:t>6</a:t>
            </a:fld>
            <a:endParaRPr lang="en-US" noProof="0" dirty="0">
              <a:latin typeface="Lato" panose="020F0502020204030203" pitchFamily="34" charset="0"/>
              <a:ea typeface="Lato" panose="020F0502020204030203" pitchFamily="34" charset="0"/>
              <a:cs typeface="Lato" panose="020F0502020204030203" pitchFamily="34" charset="0"/>
            </a:endParaRPr>
          </a:p>
        </p:txBody>
      </p:sp>
      <p:pic>
        <p:nvPicPr>
          <p:cNvPr id="24" name="Picture 23">
            <a:extLst>
              <a:ext uri="{FF2B5EF4-FFF2-40B4-BE49-F238E27FC236}">
                <a16:creationId xmlns:a16="http://schemas.microsoft.com/office/drawing/2014/main" id="{29BDDB33-4394-431E-B27C-06756CC0DF41}"/>
              </a:ext>
            </a:extLst>
          </p:cNvPr>
          <p:cNvPicPr>
            <a:picLocks noChangeAspect="1"/>
          </p:cNvPicPr>
          <p:nvPr/>
        </p:nvPicPr>
        <p:blipFill rotWithShape="1">
          <a:blip r:embed="rId2"/>
          <a:srcRect b="16268"/>
          <a:stretch/>
        </p:blipFill>
        <p:spPr>
          <a:xfrm>
            <a:off x="9474338" y="1248791"/>
            <a:ext cx="1774090" cy="1536540"/>
          </a:xfrm>
          <a:prstGeom prst="rect">
            <a:avLst/>
          </a:prstGeom>
        </p:spPr>
      </p:pic>
      <p:pic>
        <p:nvPicPr>
          <p:cNvPr id="25" name="Picture 24">
            <a:extLst>
              <a:ext uri="{FF2B5EF4-FFF2-40B4-BE49-F238E27FC236}">
                <a16:creationId xmlns:a16="http://schemas.microsoft.com/office/drawing/2014/main" id="{814A77F0-8FAB-45BF-BEFC-DC8C47B08F1F}"/>
              </a:ext>
            </a:extLst>
          </p:cNvPr>
          <p:cNvPicPr>
            <a:picLocks noChangeAspect="1"/>
          </p:cNvPicPr>
          <p:nvPr/>
        </p:nvPicPr>
        <p:blipFill rotWithShape="1">
          <a:blip r:embed="rId3"/>
          <a:srcRect l="27429" b="22358"/>
          <a:stretch/>
        </p:blipFill>
        <p:spPr>
          <a:xfrm>
            <a:off x="9474338" y="2963537"/>
            <a:ext cx="1774090" cy="1424778"/>
          </a:xfrm>
          <a:prstGeom prst="rect">
            <a:avLst/>
          </a:prstGeom>
        </p:spPr>
      </p:pic>
      <p:pic>
        <p:nvPicPr>
          <p:cNvPr id="26" name="Picture 25">
            <a:extLst>
              <a:ext uri="{FF2B5EF4-FFF2-40B4-BE49-F238E27FC236}">
                <a16:creationId xmlns:a16="http://schemas.microsoft.com/office/drawing/2014/main" id="{B222A1F5-100A-4CC5-A986-D96DCE9559BE}"/>
              </a:ext>
            </a:extLst>
          </p:cNvPr>
          <p:cNvPicPr>
            <a:picLocks noChangeAspect="1"/>
          </p:cNvPicPr>
          <p:nvPr/>
        </p:nvPicPr>
        <p:blipFill rotWithShape="1">
          <a:blip r:embed="rId4"/>
          <a:srcRect l="6734"/>
          <a:stretch/>
        </p:blipFill>
        <p:spPr>
          <a:xfrm>
            <a:off x="9474338" y="4561778"/>
            <a:ext cx="1774089" cy="1424779"/>
          </a:xfrm>
          <a:prstGeom prst="rect">
            <a:avLst/>
          </a:prstGeom>
        </p:spPr>
      </p:pic>
      <p:graphicFrame>
        <p:nvGraphicFramePr>
          <p:cNvPr id="27" name="Text Placeholder 4">
            <a:extLst>
              <a:ext uri="{FF2B5EF4-FFF2-40B4-BE49-F238E27FC236}">
                <a16:creationId xmlns:a16="http://schemas.microsoft.com/office/drawing/2014/main" id="{71E6B243-A4F0-4AC5-B864-1FF1A36352C6}"/>
              </a:ext>
            </a:extLst>
          </p:cNvPr>
          <p:cNvGraphicFramePr/>
          <p:nvPr>
            <p:extLst>
              <p:ext uri="{D42A27DB-BD31-4B8C-83A1-F6EECF244321}">
                <p14:modId xmlns:p14="http://schemas.microsoft.com/office/powerpoint/2010/main" val="3345484716"/>
              </p:ext>
            </p:extLst>
          </p:nvPr>
        </p:nvGraphicFramePr>
        <p:xfrm>
          <a:off x="420687" y="1248792"/>
          <a:ext cx="8643257" cy="47377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920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857F-83E1-9B46-AD1C-F61C61EF256A}"/>
              </a:ext>
            </a:extLst>
          </p:cNvPr>
          <p:cNvSpPr>
            <a:spLocks noGrp="1"/>
          </p:cNvSpPr>
          <p:nvPr>
            <p:ph type="title"/>
          </p:nvPr>
        </p:nvSpPr>
        <p:spPr/>
        <p:txBody>
          <a:bodyPr/>
          <a:lstStyle/>
          <a:p>
            <a:r>
              <a:rPr lang="en-US" dirty="0"/>
              <a:t>Public Sector Customer Benefits</a:t>
            </a:r>
          </a:p>
        </p:txBody>
      </p:sp>
      <p:sp>
        <p:nvSpPr>
          <p:cNvPr id="8" name="Slide Number Placeholder 7">
            <a:extLst>
              <a:ext uri="{FF2B5EF4-FFF2-40B4-BE49-F238E27FC236}">
                <a16:creationId xmlns:a16="http://schemas.microsoft.com/office/drawing/2014/main" id="{29BF17BE-C508-9B48-85FF-F81F712458F3}"/>
              </a:ext>
            </a:extLst>
          </p:cNvPr>
          <p:cNvSpPr>
            <a:spLocks noGrp="1"/>
          </p:cNvSpPr>
          <p:nvPr>
            <p:ph type="sldNum" sz="quarter" idx="15"/>
          </p:nvPr>
        </p:nvSpPr>
        <p:spPr/>
        <p:txBody>
          <a:bodyPr/>
          <a:lstStyle/>
          <a:p>
            <a:fld id="{19B51A1E-902D-48AF-9020-955120F399B6}" type="slidenum">
              <a:rPr lang="en-US" noProof="0" smtClean="0">
                <a:latin typeface="Lato" panose="020F0502020204030203" pitchFamily="34" charset="0"/>
                <a:ea typeface="Lato" panose="020F0502020204030203" pitchFamily="34" charset="0"/>
                <a:cs typeface="Lato" panose="020F0502020204030203" pitchFamily="34" charset="0"/>
              </a:rPr>
              <a:pPr/>
              <a:t>7</a:t>
            </a:fld>
            <a:endParaRPr lang="en-US" noProof="0" dirty="0">
              <a:latin typeface="Lato" panose="020F0502020204030203" pitchFamily="34" charset="0"/>
              <a:ea typeface="Lato" panose="020F0502020204030203" pitchFamily="34" charset="0"/>
              <a:cs typeface="Lato" panose="020F0502020204030203" pitchFamily="34" charset="0"/>
            </a:endParaRPr>
          </a:p>
        </p:txBody>
      </p:sp>
      <p:pic>
        <p:nvPicPr>
          <p:cNvPr id="24" name="Picture 23">
            <a:extLst>
              <a:ext uri="{FF2B5EF4-FFF2-40B4-BE49-F238E27FC236}">
                <a16:creationId xmlns:a16="http://schemas.microsoft.com/office/drawing/2014/main" id="{29BDDB33-4394-431E-B27C-06756CC0DF41}"/>
              </a:ext>
            </a:extLst>
          </p:cNvPr>
          <p:cNvPicPr>
            <a:picLocks noChangeAspect="1"/>
          </p:cNvPicPr>
          <p:nvPr/>
        </p:nvPicPr>
        <p:blipFill rotWithShape="1">
          <a:blip r:embed="rId2"/>
          <a:srcRect b="16268"/>
          <a:stretch/>
        </p:blipFill>
        <p:spPr>
          <a:xfrm>
            <a:off x="9474338" y="1248791"/>
            <a:ext cx="1774090" cy="1536540"/>
          </a:xfrm>
          <a:prstGeom prst="rect">
            <a:avLst/>
          </a:prstGeom>
        </p:spPr>
      </p:pic>
      <p:pic>
        <p:nvPicPr>
          <p:cNvPr id="25" name="Picture 24">
            <a:extLst>
              <a:ext uri="{FF2B5EF4-FFF2-40B4-BE49-F238E27FC236}">
                <a16:creationId xmlns:a16="http://schemas.microsoft.com/office/drawing/2014/main" id="{814A77F0-8FAB-45BF-BEFC-DC8C47B08F1F}"/>
              </a:ext>
            </a:extLst>
          </p:cNvPr>
          <p:cNvPicPr>
            <a:picLocks noChangeAspect="1"/>
          </p:cNvPicPr>
          <p:nvPr/>
        </p:nvPicPr>
        <p:blipFill rotWithShape="1">
          <a:blip r:embed="rId3"/>
          <a:srcRect l="27429" b="22358"/>
          <a:stretch/>
        </p:blipFill>
        <p:spPr>
          <a:xfrm>
            <a:off x="9474338" y="2963537"/>
            <a:ext cx="1774090" cy="1424778"/>
          </a:xfrm>
          <a:prstGeom prst="rect">
            <a:avLst/>
          </a:prstGeom>
        </p:spPr>
      </p:pic>
      <p:pic>
        <p:nvPicPr>
          <p:cNvPr id="26" name="Picture 25">
            <a:extLst>
              <a:ext uri="{FF2B5EF4-FFF2-40B4-BE49-F238E27FC236}">
                <a16:creationId xmlns:a16="http://schemas.microsoft.com/office/drawing/2014/main" id="{B222A1F5-100A-4CC5-A986-D96DCE9559BE}"/>
              </a:ext>
            </a:extLst>
          </p:cNvPr>
          <p:cNvPicPr>
            <a:picLocks noChangeAspect="1"/>
          </p:cNvPicPr>
          <p:nvPr/>
        </p:nvPicPr>
        <p:blipFill rotWithShape="1">
          <a:blip r:embed="rId4"/>
          <a:srcRect l="6734"/>
          <a:stretch/>
        </p:blipFill>
        <p:spPr>
          <a:xfrm>
            <a:off x="9474338" y="4561778"/>
            <a:ext cx="1774089" cy="1424779"/>
          </a:xfrm>
          <a:prstGeom prst="rect">
            <a:avLst/>
          </a:prstGeom>
        </p:spPr>
      </p:pic>
      <p:graphicFrame>
        <p:nvGraphicFramePr>
          <p:cNvPr id="27" name="Text Placeholder 4">
            <a:extLst>
              <a:ext uri="{FF2B5EF4-FFF2-40B4-BE49-F238E27FC236}">
                <a16:creationId xmlns:a16="http://schemas.microsoft.com/office/drawing/2014/main" id="{71E6B243-A4F0-4AC5-B864-1FF1A36352C6}"/>
              </a:ext>
            </a:extLst>
          </p:cNvPr>
          <p:cNvGraphicFramePr/>
          <p:nvPr>
            <p:extLst>
              <p:ext uri="{D42A27DB-BD31-4B8C-83A1-F6EECF244321}">
                <p14:modId xmlns:p14="http://schemas.microsoft.com/office/powerpoint/2010/main" val="3070554817"/>
              </p:ext>
            </p:extLst>
          </p:nvPr>
        </p:nvGraphicFramePr>
        <p:xfrm>
          <a:off x="420687" y="1248792"/>
          <a:ext cx="8643257" cy="47377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02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28288-AEB7-1045-A91B-806B19D2B0A3}"/>
              </a:ext>
            </a:extLst>
          </p:cNvPr>
          <p:cNvSpPr>
            <a:spLocks noGrp="1"/>
          </p:cNvSpPr>
          <p:nvPr>
            <p:ph type="ctrTitle"/>
          </p:nvPr>
        </p:nvSpPr>
        <p:spPr>
          <a:xfrm>
            <a:off x="6235700" y="1485000"/>
            <a:ext cx="5956300" cy="1944000"/>
          </a:xfrm>
        </p:spPr>
        <p:txBody>
          <a:bodyPr/>
          <a:lstStyle/>
          <a:p>
            <a:r>
              <a:rPr lang="en-US" dirty="0"/>
              <a:t>Sustainable Energy as a Service Structure</a:t>
            </a:r>
          </a:p>
        </p:txBody>
      </p:sp>
      <p:sp>
        <p:nvSpPr>
          <p:cNvPr id="4" name="Text Placeholder 3">
            <a:extLst>
              <a:ext uri="{FF2B5EF4-FFF2-40B4-BE49-F238E27FC236}">
                <a16:creationId xmlns:a16="http://schemas.microsoft.com/office/drawing/2014/main" id="{3541397D-EC7F-F448-A625-D9DD42E9C940}"/>
              </a:ext>
            </a:extLst>
          </p:cNvPr>
          <p:cNvSpPr>
            <a:spLocks noGrp="1"/>
          </p:cNvSpPr>
          <p:nvPr>
            <p:ph type="body" sz="quarter" idx="13"/>
          </p:nvPr>
        </p:nvSpPr>
        <p:spPr/>
        <p:txBody>
          <a:bodyPr/>
          <a:lstStyle/>
          <a:p>
            <a:r>
              <a:rPr lang="en-US" dirty="0"/>
              <a:t>Development &amp; Key Project Contracts</a:t>
            </a:r>
          </a:p>
        </p:txBody>
      </p:sp>
      <p:sp>
        <p:nvSpPr>
          <p:cNvPr id="6" name="Slide Number Placeholder 5">
            <a:extLst>
              <a:ext uri="{FF2B5EF4-FFF2-40B4-BE49-F238E27FC236}">
                <a16:creationId xmlns:a16="http://schemas.microsoft.com/office/drawing/2014/main" id="{0DED0389-3759-A548-87BC-BF9CA92771AC}"/>
              </a:ext>
            </a:extLst>
          </p:cNvPr>
          <p:cNvSpPr>
            <a:spLocks noGrp="1"/>
          </p:cNvSpPr>
          <p:nvPr>
            <p:ph type="sldNum" sz="quarter" idx="12"/>
          </p:nvPr>
        </p:nvSpPr>
        <p:spPr/>
        <p:txBody>
          <a:bodyPr/>
          <a:lstStyle/>
          <a:p>
            <a:fld id="{19B51A1E-902D-48AF-9020-955120F399B6}" type="slidenum">
              <a:rPr lang="en-US" noProof="0" smtClean="0"/>
              <a:pPr/>
              <a:t>8</a:t>
            </a:fld>
            <a:endParaRPr lang="en-US" noProof="0" dirty="0"/>
          </a:p>
        </p:txBody>
      </p:sp>
    </p:spTree>
    <p:extLst>
      <p:ext uri="{BB962C8B-B14F-4D97-AF65-F5344CB8AC3E}">
        <p14:creationId xmlns:p14="http://schemas.microsoft.com/office/powerpoint/2010/main" val="190068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857F-83E1-9B46-AD1C-F61C61EF256A}"/>
              </a:ext>
            </a:extLst>
          </p:cNvPr>
          <p:cNvSpPr>
            <a:spLocks noGrp="1"/>
          </p:cNvSpPr>
          <p:nvPr>
            <p:ph type="title"/>
          </p:nvPr>
        </p:nvSpPr>
        <p:spPr/>
        <p:txBody>
          <a:bodyPr/>
          <a:lstStyle/>
          <a:p>
            <a:r>
              <a:rPr lang="en-US" dirty="0"/>
              <a:t>Sustainable Energy as a Service Typical Contracts</a:t>
            </a:r>
          </a:p>
        </p:txBody>
      </p:sp>
      <p:sp>
        <p:nvSpPr>
          <p:cNvPr id="8" name="Slide Number Placeholder 7">
            <a:extLst>
              <a:ext uri="{FF2B5EF4-FFF2-40B4-BE49-F238E27FC236}">
                <a16:creationId xmlns:a16="http://schemas.microsoft.com/office/drawing/2014/main" id="{29BF17BE-C508-9B48-85FF-F81F712458F3}"/>
              </a:ext>
            </a:extLst>
          </p:cNvPr>
          <p:cNvSpPr>
            <a:spLocks noGrp="1"/>
          </p:cNvSpPr>
          <p:nvPr>
            <p:ph type="sldNum" sz="quarter" idx="15"/>
          </p:nvPr>
        </p:nvSpPr>
        <p:spPr/>
        <p:txBody>
          <a:bodyPr/>
          <a:lstStyle/>
          <a:p>
            <a:fld id="{19B51A1E-902D-48AF-9020-955120F399B6}" type="slidenum">
              <a:rPr lang="en-US" noProof="0" smtClean="0"/>
              <a:pPr/>
              <a:t>9</a:t>
            </a:fld>
            <a:endParaRPr lang="en-US" noProof="0" dirty="0"/>
          </a:p>
        </p:txBody>
      </p:sp>
      <p:grpSp>
        <p:nvGrpSpPr>
          <p:cNvPr id="19" name="Group 18">
            <a:extLst>
              <a:ext uri="{FF2B5EF4-FFF2-40B4-BE49-F238E27FC236}">
                <a16:creationId xmlns:a16="http://schemas.microsoft.com/office/drawing/2014/main" id="{2ED10B0A-5486-4199-8E3E-5ABB080F4535}"/>
              </a:ext>
            </a:extLst>
          </p:cNvPr>
          <p:cNvGrpSpPr/>
          <p:nvPr/>
        </p:nvGrpSpPr>
        <p:grpSpPr>
          <a:xfrm>
            <a:off x="372245" y="2369317"/>
            <a:ext cx="11447506" cy="2780686"/>
            <a:chOff x="372245" y="2487855"/>
            <a:chExt cx="11447506" cy="2780686"/>
          </a:xfrm>
        </p:grpSpPr>
        <p:sp>
          <p:nvSpPr>
            <p:cNvPr id="20" name="TextBox 19">
              <a:extLst>
                <a:ext uri="{FF2B5EF4-FFF2-40B4-BE49-F238E27FC236}">
                  <a16:creationId xmlns:a16="http://schemas.microsoft.com/office/drawing/2014/main" id="{3CA4ECA3-01C9-40A3-A7A4-83E49C7FD7EB}"/>
                </a:ext>
              </a:extLst>
            </p:cNvPr>
            <p:cNvSpPr txBox="1"/>
            <p:nvPr/>
          </p:nvSpPr>
          <p:spPr>
            <a:xfrm>
              <a:off x="372245" y="4114379"/>
              <a:ext cx="3080274" cy="1154162"/>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A0A0A0"/>
                  </a:solidFill>
                  <a:effectLst/>
                  <a:uLnTx/>
                  <a:uFillTx/>
                  <a:latin typeface="Sharp Sans Medium" pitchFamily="2" charset="77"/>
                  <a:ea typeface="Sharp Sans Medium" pitchFamily="2" charset="77"/>
                  <a:cs typeface="Sharp Sans Medium" pitchFamily="2" charset="77"/>
                </a:rPr>
                <a:t>Financier funds 100% of project cost, owns the equipment, and pays for maintenance and monitoring. Customer pays for measured savings and clean energy output</a:t>
              </a:r>
            </a:p>
          </p:txBody>
        </p:sp>
        <p:pic>
          <p:nvPicPr>
            <p:cNvPr id="21" name="Graphic 20">
              <a:extLst>
                <a:ext uri="{FF2B5EF4-FFF2-40B4-BE49-F238E27FC236}">
                  <a16:creationId xmlns:a16="http://schemas.microsoft.com/office/drawing/2014/main" id="{396F290C-6B19-4070-94C4-B8D5A2BB8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5182" y="2487855"/>
              <a:ext cx="914400" cy="914400"/>
            </a:xfrm>
            <a:prstGeom prst="rect">
              <a:avLst/>
            </a:prstGeom>
          </p:spPr>
        </p:pic>
        <p:sp>
          <p:nvSpPr>
            <p:cNvPr id="22" name="TextBox 21">
              <a:extLst>
                <a:ext uri="{FF2B5EF4-FFF2-40B4-BE49-F238E27FC236}">
                  <a16:creationId xmlns:a16="http://schemas.microsoft.com/office/drawing/2014/main" id="{3A4624C1-AFAD-4E00-BC77-1787FF7D0E88}"/>
                </a:ext>
              </a:extLst>
            </p:cNvPr>
            <p:cNvSpPr txBox="1"/>
            <p:nvPr/>
          </p:nvSpPr>
          <p:spPr>
            <a:xfrm>
              <a:off x="1254349" y="3635082"/>
              <a:ext cx="1316066" cy="307777"/>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Sharp Sans Semibold" pitchFamily="2" charset="77"/>
                  <a:ea typeface="Sharp Sans Semibold" pitchFamily="2" charset="77"/>
                  <a:cs typeface="Sharp Sans Semibold" pitchFamily="2" charset="77"/>
                </a:rPr>
                <a:t>Customer</a:t>
              </a:r>
            </a:p>
          </p:txBody>
        </p:sp>
        <p:sp>
          <p:nvSpPr>
            <p:cNvPr id="23" name="TextBox 22">
              <a:extLst>
                <a:ext uri="{FF2B5EF4-FFF2-40B4-BE49-F238E27FC236}">
                  <a16:creationId xmlns:a16="http://schemas.microsoft.com/office/drawing/2014/main" id="{151E483B-7CFC-4DD2-84CE-F999DF7595E4}"/>
                </a:ext>
              </a:extLst>
            </p:cNvPr>
            <p:cNvSpPr txBox="1"/>
            <p:nvPr/>
          </p:nvSpPr>
          <p:spPr>
            <a:xfrm>
              <a:off x="9897298" y="3635082"/>
              <a:ext cx="764633" cy="307777"/>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Sharp Sans Semibold" pitchFamily="2" charset="77"/>
                  <a:ea typeface="Sharp Sans Semibold" pitchFamily="2" charset="77"/>
                  <a:cs typeface="Sharp Sans Semibold" pitchFamily="2" charset="77"/>
                </a:rPr>
                <a:t>ESCO</a:t>
              </a:r>
            </a:p>
          </p:txBody>
        </p:sp>
        <p:cxnSp>
          <p:nvCxnSpPr>
            <p:cNvPr id="24" name="Straight Connector 23">
              <a:extLst>
                <a:ext uri="{FF2B5EF4-FFF2-40B4-BE49-F238E27FC236}">
                  <a16:creationId xmlns:a16="http://schemas.microsoft.com/office/drawing/2014/main" id="{07F17CC4-FEC5-40C8-946D-1A28F957E8CC}"/>
                </a:ext>
              </a:extLst>
            </p:cNvPr>
            <p:cNvCxnSpPr>
              <a:cxnSpLocks/>
            </p:cNvCxnSpPr>
            <p:nvPr/>
          </p:nvCxnSpPr>
          <p:spPr>
            <a:xfrm>
              <a:off x="2606842" y="3042040"/>
              <a:ext cx="6954253" cy="0"/>
            </a:xfrm>
            <a:prstGeom prst="line">
              <a:avLst/>
            </a:prstGeom>
            <a:noFill/>
            <a:ln w="19050" cap="flat" cmpd="sng" algn="ctr">
              <a:solidFill>
                <a:srgbClr val="CBE4E8"/>
              </a:solidFill>
              <a:prstDash val="sysDot"/>
              <a:miter lim="800000"/>
            </a:ln>
            <a:effectLst/>
          </p:spPr>
        </p:cxnSp>
        <p:pic>
          <p:nvPicPr>
            <p:cNvPr id="25" name="Graphic 24">
              <a:extLst>
                <a:ext uri="{FF2B5EF4-FFF2-40B4-BE49-F238E27FC236}">
                  <a16:creationId xmlns:a16="http://schemas.microsoft.com/office/drawing/2014/main" id="{F2D4C802-04A9-4273-8BF6-9478B68613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2414" y="2499949"/>
              <a:ext cx="914400" cy="914400"/>
            </a:xfrm>
            <a:prstGeom prst="rect">
              <a:avLst/>
            </a:prstGeom>
          </p:spPr>
        </p:pic>
        <p:sp>
          <p:nvSpPr>
            <p:cNvPr id="26" name="TextBox 25">
              <a:extLst>
                <a:ext uri="{FF2B5EF4-FFF2-40B4-BE49-F238E27FC236}">
                  <a16:creationId xmlns:a16="http://schemas.microsoft.com/office/drawing/2014/main" id="{6C73A9A7-1C00-48A8-8D1F-178F8A7AF9CF}"/>
                </a:ext>
              </a:extLst>
            </p:cNvPr>
            <p:cNvSpPr txBox="1"/>
            <p:nvPr/>
          </p:nvSpPr>
          <p:spPr>
            <a:xfrm>
              <a:off x="8739477" y="4114379"/>
              <a:ext cx="3080274" cy="923330"/>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A0A0A0"/>
                  </a:solidFill>
                  <a:effectLst/>
                  <a:uLnTx/>
                  <a:uFillTx/>
                  <a:latin typeface="Sharp Sans Medium" pitchFamily="2" charset="77"/>
                  <a:ea typeface="Sharp Sans Medium" pitchFamily="2" charset="77"/>
                  <a:cs typeface="Sharp Sans Medium" pitchFamily="2" charset="77"/>
                </a:rPr>
                <a:t>Financier contracts with the ESCO (contractor) to design and construct the project as well as to provide ongoing services</a:t>
              </a:r>
            </a:p>
          </p:txBody>
        </p:sp>
        <p:sp>
          <p:nvSpPr>
            <p:cNvPr id="27" name="TextBox 26">
              <a:extLst>
                <a:ext uri="{FF2B5EF4-FFF2-40B4-BE49-F238E27FC236}">
                  <a16:creationId xmlns:a16="http://schemas.microsoft.com/office/drawing/2014/main" id="{2F561796-03DE-48D5-9842-A59AF318E8D8}"/>
                </a:ext>
              </a:extLst>
            </p:cNvPr>
            <p:cNvSpPr txBox="1"/>
            <p:nvPr/>
          </p:nvSpPr>
          <p:spPr>
            <a:xfrm>
              <a:off x="2369582" y="3141767"/>
              <a:ext cx="2904068" cy="2308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Sharp Sans Medium" pitchFamily="2" charset="77"/>
                  <a:ea typeface="Sharp Sans Medium" pitchFamily="2" charset="77"/>
                  <a:cs typeface="Sharp Sans Medium" pitchFamily="2" charset="77"/>
                </a:rPr>
                <a:t>SESA</a:t>
              </a:r>
            </a:p>
          </p:txBody>
        </p:sp>
        <p:sp>
          <p:nvSpPr>
            <p:cNvPr id="28" name="TextBox 27">
              <a:extLst>
                <a:ext uri="{FF2B5EF4-FFF2-40B4-BE49-F238E27FC236}">
                  <a16:creationId xmlns:a16="http://schemas.microsoft.com/office/drawing/2014/main" id="{85D4A053-E1DF-4D21-BDDB-FCD82801261E}"/>
                </a:ext>
              </a:extLst>
            </p:cNvPr>
            <p:cNvSpPr txBox="1"/>
            <p:nvPr/>
          </p:nvSpPr>
          <p:spPr>
            <a:xfrm>
              <a:off x="6918346" y="3141767"/>
              <a:ext cx="2904068" cy="2308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Sharp Sans Medium" pitchFamily="2" charset="77"/>
                  <a:ea typeface="Sharp Sans Medium" pitchFamily="2" charset="77"/>
                  <a:cs typeface="Sharp Sans Medium" pitchFamily="2" charset="77"/>
                </a:rPr>
                <a:t>ESPC</a:t>
              </a:r>
            </a:p>
          </p:txBody>
        </p:sp>
      </p:grpSp>
      <p:pic>
        <p:nvPicPr>
          <p:cNvPr id="1026" name="Picture 2" descr="Bank, Bank Icon, Finance, Symbol, Money, Dollar - Bank Clipart Black And  White, HD Png Download - kindpng">
            <a:extLst>
              <a:ext uri="{FF2B5EF4-FFF2-40B4-BE49-F238E27FC236}">
                <a16:creationId xmlns:a16="http://schemas.microsoft.com/office/drawing/2014/main" id="{21CE3F00-80FE-478E-AADA-2643FF113F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680" y="2229011"/>
            <a:ext cx="1310640" cy="12192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5A84C33-152B-4E2E-9195-DA823BE7E0EE}"/>
              </a:ext>
            </a:extLst>
          </p:cNvPr>
          <p:cNvSpPr txBox="1"/>
          <p:nvPr/>
        </p:nvSpPr>
        <p:spPr>
          <a:xfrm>
            <a:off x="4643966" y="1865056"/>
            <a:ext cx="2904068" cy="2308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Sharp Sans Medium" pitchFamily="2" charset="77"/>
                <a:ea typeface="Sharp Sans Medium" pitchFamily="2" charset="77"/>
                <a:cs typeface="Sharp Sans Medium" pitchFamily="2" charset="77"/>
              </a:rPr>
              <a:t>Energy as a Service </a:t>
            </a:r>
            <a:r>
              <a:rPr lang="en-US" sz="1500" kern="0" dirty="0">
                <a:solidFill>
                  <a:srgbClr val="000000"/>
                </a:solidFill>
                <a:latin typeface="Sharp Sans Medium" pitchFamily="2" charset="77"/>
                <a:ea typeface="Sharp Sans Medium" pitchFamily="2" charset="77"/>
                <a:cs typeface="Sharp Sans Medium" pitchFamily="2" charset="77"/>
              </a:rPr>
              <a:t>Provider</a:t>
            </a:r>
            <a:endParaRPr kumimoji="0" lang="en-US" sz="1500" b="0" i="0" u="none" strike="noStrike" kern="0" cap="none" spc="0" normalizeH="0" baseline="0" noProof="0" dirty="0">
              <a:ln>
                <a:noFill/>
              </a:ln>
              <a:solidFill>
                <a:srgbClr val="000000"/>
              </a:solidFill>
              <a:effectLst/>
              <a:uLnTx/>
              <a:uFillTx/>
              <a:latin typeface="Sharp Sans Medium" pitchFamily="2" charset="77"/>
              <a:ea typeface="Sharp Sans Medium" pitchFamily="2" charset="77"/>
              <a:cs typeface="Sharp Sans Medium" pitchFamily="2" charset="77"/>
            </a:endParaRPr>
          </a:p>
        </p:txBody>
      </p:sp>
    </p:spTree>
    <p:extLst>
      <p:ext uri="{BB962C8B-B14F-4D97-AF65-F5344CB8AC3E}">
        <p14:creationId xmlns:p14="http://schemas.microsoft.com/office/powerpoint/2010/main" val="3692157627"/>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AESCO Presentation Template 2021" id="{95A11703-AEA1-2E42-9741-1EACAEE7A870}" vid="{5DD96F94-C004-7546-BBC8-28EFC8502A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0D0D0-7C1D-47FF-A2F0-9937AA567A3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1460</TotalTime>
  <Words>1346</Words>
  <Application>Microsoft Office PowerPoint</Application>
  <PresentationFormat>Widescreen</PresentationFormat>
  <Paragraphs>146</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Candara</vt:lpstr>
      <vt:lpstr>Lato</vt:lpstr>
      <vt:lpstr>Raleway ExtraLight</vt:lpstr>
      <vt:lpstr>Sharp Sans Medium</vt:lpstr>
      <vt:lpstr>Sharp Sans Semibold</vt:lpstr>
      <vt:lpstr>Symbol</vt:lpstr>
      <vt:lpstr>Times New Roman</vt:lpstr>
      <vt:lpstr>Office Theme</vt:lpstr>
      <vt:lpstr>Sustainable Energy as a Service</vt:lpstr>
      <vt:lpstr>Agenda</vt:lpstr>
      <vt:lpstr>Sustainable Energy as a Service Benefits</vt:lpstr>
      <vt:lpstr>Benefits to ESCOs</vt:lpstr>
      <vt:lpstr>The Large and Growing Market for Energy as a Service Financing</vt:lpstr>
      <vt:lpstr>General Customer Benefits</vt:lpstr>
      <vt:lpstr>Public Sector Customer Benefits</vt:lpstr>
      <vt:lpstr>Sustainable Energy as a Service Structure</vt:lpstr>
      <vt:lpstr>Sustainable Energy as a Service Typical Contracts</vt:lpstr>
      <vt:lpstr>The Development Process</vt:lpstr>
      <vt:lpstr>Project Cash Flows</vt:lpstr>
      <vt:lpstr>PowerPoint Presentation</vt:lpstr>
      <vt:lpstr>Customer Cash Flow</vt:lpstr>
      <vt:lpstr>Customers Remain Cash Flow Positive</vt:lpstr>
      <vt:lpstr>Differences &amp; Similarities</vt:lpstr>
      <vt:lpstr>SESA vs ESPC</vt:lpstr>
      <vt:lpstr>Other Key Differences Between Energy as a Service and Tax-Exempt Financing</vt:lpstr>
      <vt:lpstr>Frequently Asked Questions</vt:lpstr>
      <vt:lpstr>FAQs</vt:lpstr>
      <vt:lpstr>FAQs</vt:lpstr>
      <vt:lpstr>FAQs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Jada, Amanda</dc:creator>
  <cp:lastModifiedBy>Dustin Braun</cp:lastModifiedBy>
  <cp:revision>26</cp:revision>
  <dcterms:created xsi:type="dcterms:W3CDTF">2021-06-08T20:07:24Z</dcterms:created>
  <dcterms:modified xsi:type="dcterms:W3CDTF">2022-03-17T19:02:27Z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